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64"/>
  </p:notesMasterIdLst>
  <p:sldIdLst>
    <p:sldId id="256" r:id="rId6"/>
    <p:sldId id="439" r:id="rId7"/>
    <p:sldId id="456" r:id="rId8"/>
    <p:sldId id="457" r:id="rId9"/>
    <p:sldId id="257" r:id="rId10"/>
    <p:sldId id="265" r:id="rId11"/>
    <p:sldId id="264" r:id="rId12"/>
    <p:sldId id="260" r:id="rId13"/>
    <p:sldId id="263" r:id="rId14"/>
    <p:sldId id="267" r:id="rId15"/>
    <p:sldId id="268" r:id="rId16"/>
    <p:sldId id="458" r:id="rId17"/>
    <p:sldId id="459" r:id="rId18"/>
    <p:sldId id="460" r:id="rId19"/>
    <p:sldId id="461" r:id="rId20"/>
    <p:sldId id="462" r:id="rId21"/>
    <p:sldId id="463" r:id="rId22"/>
    <p:sldId id="464" r:id="rId23"/>
    <p:sldId id="465" r:id="rId24"/>
    <p:sldId id="258" r:id="rId25"/>
    <p:sldId id="280" r:id="rId26"/>
    <p:sldId id="281" r:id="rId27"/>
    <p:sldId id="291" r:id="rId28"/>
    <p:sldId id="292" r:id="rId29"/>
    <p:sldId id="293" r:id="rId30"/>
    <p:sldId id="294" r:id="rId31"/>
    <p:sldId id="297" r:id="rId32"/>
    <p:sldId id="298" r:id="rId33"/>
    <p:sldId id="295" r:id="rId34"/>
    <p:sldId id="300" r:id="rId35"/>
    <p:sldId id="299" r:id="rId36"/>
    <p:sldId id="302" r:id="rId37"/>
    <p:sldId id="303" r:id="rId38"/>
    <p:sldId id="305" r:id="rId39"/>
    <p:sldId id="306" r:id="rId40"/>
    <p:sldId id="308" r:id="rId41"/>
    <p:sldId id="309" r:id="rId42"/>
    <p:sldId id="466" r:id="rId43"/>
    <p:sldId id="311" r:id="rId44"/>
    <p:sldId id="312" r:id="rId45"/>
    <p:sldId id="313" r:id="rId46"/>
    <p:sldId id="316" r:id="rId47"/>
    <p:sldId id="314" r:id="rId48"/>
    <p:sldId id="317" r:id="rId49"/>
    <p:sldId id="315" r:id="rId50"/>
    <p:sldId id="318" r:id="rId51"/>
    <p:sldId id="319" r:id="rId52"/>
    <p:sldId id="433" r:id="rId53"/>
    <p:sldId id="320" r:id="rId54"/>
    <p:sldId id="434" r:id="rId55"/>
    <p:sldId id="321" r:id="rId56"/>
    <p:sldId id="322" r:id="rId57"/>
    <p:sldId id="323" r:id="rId58"/>
    <p:sldId id="324" r:id="rId59"/>
    <p:sldId id="325" r:id="rId60"/>
    <p:sldId id="326" r:id="rId61"/>
    <p:sldId id="329" r:id="rId62"/>
    <p:sldId id="331" r:id="rId63"/>
    <p:sldId id="330" r:id="rId64"/>
    <p:sldId id="377" r:id="rId65"/>
    <p:sldId id="378" r:id="rId66"/>
    <p:sldId id="328" r:id="rId67"/>
    <p:sldId id="327" r:id="rId68"/>
    <p:sldId id="379" r:id="rId69"/>
    <p:sldId id="402" r:id="rId70"/>
    <p:sldId id="403" r:id="rId71"/>
    <p:sldId id="404" r:id="rId72"/>
    <p:sldId id="405" r:id="rId73"/>
    <p:sldId id="406" r:id="rId74"/>
    <p:sldId id="332" r:id="rId75"/>
    <p:sldId id="380" r:id="rId76"/>
    <p:sldId id="384" r:id="rId77"/>
    <p:sldId id="385" r:id="rId78"/>
    <p:sldId id="386" r:id="rId79"/>
    <p:sldId id="387" r:id="rId80"/>
    <p:sldId id="388" r:id="rId81"/>
    <p:sldId id="389" r:id="rId82"/>
    <p:sldId id="390" r:id="rId83"/>
    <p:sldId id="391" r:id="rId84"/>
    <p:sldId id="392" r:id="rId85"/>
    <p:sldId id="393" r:id="rId86"/>
    <p:sldId id="394" r:id="rId87"/>
    <p:sldId id="395" r:id="rId88"/>
    <p:sldId id="396" r:id="rId89"/>
    <p:sldId id="397" r:id="rId90"/>
    <p:sldId id="398" r:id="rId91"/>
    <p:sldId id="440" r:id="rId92"/>
    <p:sldId id="399" r:id="rId93"/>
    <p:sldId id="432" r:id="rId94"/>
    <p:sldId id="381" r:id="rId95"/>
    <p:sldId id="382" r:id="rId96"/>
    <p:sldId id="407" r:id="rId97"/>
    <p:sldId id="408" r:id="rId98"/>
    <p:sldId id="409" r:id="rId99"/>
    <p:sldId id="410" r:id="rId100"/>
    <p:sldId id="411" r:id="rId101"/>
    <p:sldId id="417" r:id="rId102"/>
    <p:sldId id="418" r:id="rId103"/>
    <p:sldId id="422" r:id="rId104"/>
    <p:sldId id="424" r:id="rId105"/>
    <p:sldId id="425" r:id="rId106"/>
    <p:sldId id="426" r:id="rId107"/>
    <p:sldId id="427" r:id="rId108"/>
    <p:sldId id="428" r:id="rId109"/>
    <p:sldId id="429" r:id="rId110"/>
    <p:sldId id="431" r:id="rId111"/>
    <p:sldId id="430" r:id="rId112"/>
    <p:sldId id="419" r:id="rId113"/>
    <p:sldId id="420" r:id="rId114"/>
    <p:sldId id="334" r:id="rId115"/>
    <p:sldId id="435" r:id="rId116"/>
    <p:sldId id="335" r:id="rId117"/>
    <p:sldId id="336" r:id="rId118"/>
    <p:sldId id="341" r:id="rId119"/>
    <p:sldId id="337" r:id="rId120"/>
    <p:sldId id="342" r:id="rId121"/>
    <p:sldId id="343" r:id="rId122"/>
    <p:sldId id="344" r:id="rId123"/>
    <p:sldId id="345" r:id="rId124"/>
    <p:sldId id="346" r:id="rId125"/>
    <p:sldId id="347" r:id="rId126"/>
    <p:sldId id="348" r:id="rId127"/>
    <p:sldId id="349" r:id="rId128"/>
    <p:sldId id="350" r:id="rId129"/>
    <p:sldId id="351" r:id="rId130"/>
    <p:sldId id="353" r:id="rId131"/>
    <p:sldId id="354" r:id="rId132"/>
    <p:sldId id="355" r:id="rId133"/>
    <p:sldId id="356" r:id="rId134"/>
    <p:sldId id="357" r:id="rId135"/>
    <p:sldId id="358" r:id="rId136"/>
    <p:sldId id="359" r:id="rId137"/>
    <p:sldId id="360" r:id="rId138"/>
    <p:sldId id="361" r:id="rId139"/>
    <p:sldId id="362" r:id="rId140"/>
    <p:sldId id="364" r:id="rId141"/>
    <p:sldId id="442" r:id="rId142"/>
    <p:sldId id="444" r:id="rId143"/>
    <p:sldId id="443" r:id="rId144"/>
    <p:sldId id="445" r:id="rId145"/>
    <p:sldId id="446" r:id="rId146"/>
    <p:sldId id="447" r:id="rId147"/>
    <p:sldId id="448" r:id="rId148"/>
    <p:sldId id="449" r:id="rId149"/>
    <p:sldId id="451" r:id="rId150"/>
    <p:sldId id="454" r:id="rId151"/>
    <p:sldId id="352" r:id="rId152"/>
    <p:sldId id="365" r:id="rId153"/>
    <p:sldId id="437" r:id="rId154"/>
    <p:sldId id="436" r:id="rId155"/>
    <p:sldId id="369" r:id="rId156"/>
    <p:sldId id="366" r:id="rId157"/>
    <p:sldId id="438" r:id="rId158"/>
    <p:sldId id="371" r:id="rId159"/>
    <p:sldId id="374" r:id="rId160"/>
    <p:sldId id="370" r:id="rId161"/>
    <p:sldId id="367" r:id="rId162"/>
    <p:sldId id="376" r:id="rId1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9" autoAdjust="0"/>
    <p:restoredTop sz="87314" autoAdjust="0"/>
  </p:normalViewPr>
  <p:slideViewPr>
    <p:cSldViewPr>
      <p:cViewPr varScale="1">
        <p:scale>
          <a:sx n="59" d="100"/>
          <a:sy n="59" d="100"/>
        </p:scale>
        <p:origin x="61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presProps" Target="presProps.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60B1B-3166-4871-B027-667EE6B03C3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BB6E6713-FE38-444F-BEE4-CDAAC0A3D651}">
      <dgm:prSet phldrT="[Текст]" custT="1"/>
      <dgm:spPr/>
      <dgm:t>
        <a:bodyPr/>
        <a:lstStyle/>
        <a:p>
          <a:r>
            <a:rPr lang="ru-RU" sz="2400" b="1" dirty="0" smtClean="0"/>
            <a:t>Оплата труда</a:t>
          </a:r>
          <a:endParaRPr lang="ru-RU" sz="2400" b="1" dirty="0"/>
        </a:p>
      </dgm:t>
    </dgm:pt>
    <dgm:pt modelId="{6B1710EE-B10D-4430-B755-8A61C70756A5}" type="parTrans" cxnId="{39F5FADF-670D-41E7-A346-E4394366048F}">
      <dgm:prSet/>
      <dgm:spPr/>
      <dgm:t>
        <a:bodyPr/>
        <a:lstStyle/>
        <a:p>
          <a:endParaRPr lang="ru-RU"/>
        </a:p>
      </dgm:t>
    </dgm:pt>
    <dgm:pt modelId="{2C0151B6-880E-4EA5-A02D-F6C2B5B9E82A}" type="sibTrans" cxnId="{39F5FADF-670D-41E7-A346-E4394366048F}">
      <dgm:prSet/>
      <dgm:spPr/>
      <dgm:t>
        <a:bodyPr/>
        <a:lstStyle/>
        <a:p>
          <a:endParaRPr lang="ru-RU"/>
        </a:p>
      </dgm:t>
    </dgm:pt>
    <dgm:pt modelId="{914407B9-FA6E-473D-B0DD-C7B8F637A462}">
      <dgm:prSet phldrT="[Текст]" custT="1"/>
      <dgm:spPr/>
      <dgm:t>
        <a:bodyPr/>
        <a:lstStyle/>
        <a:p>
          <a:r>
            <a:rPr lang="ru-RU" sz="2400" b="1" dirty="0" smtClean="0"/>
            <a:t>Вопрос оплаты труда напрямую связан с управлением человеческими ресурсами. </a:t>
          </a:r>
          <a:endParaRPr lang="ru-RU" sz="2400" b="1" dirty="0"/>
        </a:p>
      </dgm:t>
    </dgm:pt>
    <dgm:pt modelId="{A4098F28-65EF-4758-AF4E-0D3E72DD1EB4}" type="parTrans" cxnId="{B2413DE5-B3D1-4B71-8C01-A4FF17310486}">
      <dgm:prSet/>
      <dgm:spPr/>
      <dgm:t>
        <a:bodyPr/>
        <a:lstStyle/>
        <a:p>
          <a:endParaRPr lang="ru-RU"/>
        </a:p>
      </dgm:t>
    </dgm:pt>
    <dgm:pt modelId="{97705173-C9D8-490D-A050-0E5D1BCF424D}" type="sibTrans" cxnId="{B2413DE5-B3D1-4B71-8C01-A4FF17310486}">
      <dgm:prSet/>
      <dgm:spPr/>
      <dgm:t>
        <a:bodyPr/>
        <a:lstStyle/>
        <a:p>
          <a:endParaRPr lang="ru-RU"/>
        </a:p>
      </dgm:t>
    </dgm:pt>
    <dgm:pt modelId="{1CF4B970-D1E3-41A7-8378-5DB426C598C3}">
      <dgm:prSet phldrT="[Текст]" custT="1"/>
      <dgm:spPr/>
      <dgm:t>
        <a:bodyPr/>
        <a:lstStyle/>
        <a:p>
          <a:r>
            <a:rPr lang="ru-RU" sz="2400" b="1" dirty="0" smtClean="0"/>
            <a:t>В большинстве компаний сотрудники не знают, за что именно они получают вознаграждение, в том числе денежное. </a:t>
          </a:r>
          <a:endParaRPr lang="ru-RU" sz="2400" b="1" dirty="0"/>
        </a:p>
      </dgm:t>
    </dgm:pt>
    <dgm:pt modelId="{8CFEE10D-CE39-40DF-959C-CCBC1FDC3EDD}" type="parTrans" cxnId="{92EA778F-05A3-4E56-9521-94A66F6A2EDF}">
      <dgm:prSet/>
      <dgm:spPr/>
      <dgm:t>
        <a:bodyPr/>
        <a:lstStyle/>
        <a:p>
          <a:endParaRPr lang="ru-RU"/>
        </a:p>
      </dgm:t>
    </dgm:pt>
    <dgm:pt modelId="{344E0362-5351-48FF-A66A-AC8305FB0CCF}" type="sibTrans" cxnId="{92EA778F-05A3-4E56-9521-94A66F6A2EDF}">
      <dgm:prSet/>
      <dgm:spPr/>
      <dgm:t>
        <a:bodyPr/>
        <a:lstStyle/>
        <a:p>
          <a:endParaRPr lang="ru-RU"/>
        </a:p>
      </dgm:t>
    </dgm:pt>
    <dgm:pt modelId="{61E2BF96-DDFE-4249-85CA-7536A7F416E5}">
      <dgm:prSet phldrT="[Текст]" custT="1"/>
      <dgm:spPr/>
      <dgm:t>
        <a:bodyPr/>
        <a:lstStyle/>
        <a:p>
          <a:r>
            <a:rPr lang="ru-RU" sz="2400" b="1" dirty="0" smtClean="0"/>
            <a:t>В результате </a:t>
          </a:r>
          <a:r>
            <a:rPr lang="ru-RU" sz="2400" b="1" dirty="0" err="1" smtClean="0"/>
            <a:t>демотивированный</a:t>
          </a:r>
          <a:r>
            <a:rPr lang="ru-RU" sz="2400" b="1" dirty="0" smtClean="0"/>
            <a:t> персонал выполняет массу действий, имитирующих бурную деятельность. </a:t>
          </a:r>
          <a:endParaRPr lang="ru-RU" sz="2400" b="1" dirty="0"/>
        </a:p>
      </dgm:t>
    </dgm:pt>
    <dgm:pt modelId="{E554D613-818F-4BB4-B647-223CA4F4BF85}" type="parTrans" cxnId="{160CE0CC-5C22-483F-8CBF-8F06FB49598B}">
      <dgm:prSet/>
      <dgm:spPr/>
      <dgm:t>
        <a:bodyPr/>
        <a:lstStyle/>
        <a:p>
          <a:endParaRPr lang="ru-RU"/>
        </a:p>
      </dgm:t>
    </dgm:pt>
    <dgm:pt modelId="{B813E48E-8505-4475-909A-154C0F476609}" type="sibTrans" cxnId="{160CE0CC-5C22-483F-8CBF-8F06FB49598B}">
      <dgm:prSet/>
      <dgm:spPr/>
      <dgm:t>
        <a:bodyPr/>
        <a:lstStyle/>
        <a:p>
          <a:endParaRPr lang="ru-RU"/>
        </a:p>
      </dgm:t>
    </dgm:pt>
    <dgm:pt modelId="{291BCF22-7DFE-463D-83B2-DCECC147C380}">
      <dgm:prSet phldrT="[Текст]" custT="1"/>
      <dgm:spPr/>
      <dgm:t>
        <a:bodyPr/>
        <a:lstStyle/>
        <a:p>
          <a:r>
            <a:rPr lang="ru-RU" sz="2400" b="1" dirty="0" smtClean="0"/>
            <a:t>Люди не видят связи между собственным заработком и целями организации. </a:t>
          </a:r>
          <a:endParaRPr lang="ru-RU" sz="2400" dirty="0"/>
        </a:p>
      </dgm:t>
    </dgm:pt>
    <dgm:pt modelId="{986AF077-F248-4E01-BBC6-9442C582C07E}" type="parTrans" cxnId="{B5776152-3157-46AB-8188-0E60B3520D13}">
      <dgm:prSet/>
      <dgm:spPr/>
      <dgm:t>
        <a:bodyPr/>
        <a:lstStyle/>
        <a:p>
          <a:endParaRPr lang="ru-RU"/>
        </a:p>
      </dgm:t>
    </dgm:pt>
    <dgm:pt modelId="{854A53EB-7806-4D19-82C2-0296E97DE508}" type="sibTrans" cxnId="{B5776152-3157-46AB-8188-0E60B3520D13}">
      <dgm:prSet/>
      <dgm:spPr/>
      <dgm:t>
        <a:bodyPr/>
        <a:lstStyle/>
        <a:p>
          <a:endParaRPr lang="ru-RU"/>
        </a:p>
      </dgm:t>
    </dgm:pt>
    <dgm:pt modelId="{6BD541F2-2404-49A1-925E-76D707AC7A31}" type="pres">
      <dgm:prSet presAssocID="{20E60B1B-3166-4871-B027-667EE6B03C39}" presName="diagram" presStyleCnt="0">
        <dgm:presLayoutVars>
          <dgm:chMax val="1"/>
          <dgm:dir/>
          <dgm:animLvl val="ctr"/>
          <dgm:resizeHandles val="exact"/>
        </dgm:presLayoutVars>
      </dgm:prSet>
      <dgm:spPr/>
      <dgm:t>
        <a:bodyPr/>
        <a:lstStyle/>
        <a:p>
          <a:endParaRPr lang="ru-RU"/>
        </a:p>
      </dgm:t>
    </dgm:pt>
    <dgm:pt modelId="{6F300A77-0E7B-4CE0-A6C7-E3F282B9E5AA}" type="pres">
      <dgm:prSet presAssocID="{20E60B1B-3166-4871-B027-667EE6B03C39}" presName="matrix" presStyleCnt="0"/>
      <dgm:spPr/>
    </dgm:pt>
    <dgm:pt modelId="{5DE1D203-81E9-4F7F-8732-B6B4CA5258B2}" type="pres">
      <dgm:prSet presAssocID="{20E60B1B-3166-4871-B027-667EE6B03C39}" presName="tile1" presStyleLbl="node1" presStyleIdx="0" presStyleCnt="4"/>
      <dgm:spPr/>
      <dgm:t>
        <a:bodyPr/>
        <a:lstStyle/>
        <a:p>
          <a:endParaRPr lang="ru-RU"/>
        </a:p>
      </dgm:t>
    </dgm:pt>
    <dgm:pt modelId="{C316E948-ED5D-4BF0-AAAF-60B45FFE54CC}" type="pres">
      <dgm:prSet presAssocID="{20E60B1B-3166-4871-B027-667EE6B03C39}" presName="tile1text" presStyleLbl="node1" presStyleIdx="0" presStyleCnt="4">
        <dgm:presLayoutVars>
          <dgm:chMax val="0"/>
          <dgm:chPref val="0"/>
          <dgm:bulletEnabled val="1"/>
        </dgm:presLayoutVars>
      </dgm:prSet>
      <dgm:spPr/>
      <dgm:t>
        <a:bodyPr/>
        <a:lstStyle/>
        <a:p>
          <a:endParaRPr lang="ru-RU"/>
        </a:p>
      </dgm:t>
    </dgm:pt>
    <dgm:pt modelId="{0BBFACCC-422F-4249-806F-A62D38BB523A}" type="pres">
      <dgm:prSet presAssocID="{20E60B1B-3166-4871-B027-667EE6B03C39}" presName="tile2" presStyleLbl="node1" presStyleIdx="1" presStyleCnt="4"/>
      <dgm:spPr/>
      <dgm:t>
        <a:bodyPr/>
        <a:lstStyle/>
        <a:p>
          <a:endParaRPr lang="ru-RU"/>
        </a:p>
      </dgm:t>
    </dgm:pt>
    <dgm:pt modelId="{A5C49D7A-54D5-4BBF-A80E-A4391BCF78AA}" type="pres">
      <dgm:prSet presAssocID="{20E60B1B-3166-4871-B027-667EE6B03C39}" presName="tile2text" presStyleLbl="node1" presStyleIdx="1" presStyleCnt="4">
        <dgm:presLayoutVars>
          <dgm:chMax val="0"/>
          <dgm:chPref val="0"/>
          <dgm:bulletEnabled val="1"/>
        </dgm:presLayoutVars>
      </dgm:prSet>
      <dgm:spPr/>
      <dgm:t>
        <a:bodyPr/>
        <a:lstStyle/>
        <a:p>
          <a:endParaRPr lang="ru-RU"/>
        </a:p>
      </dgm:t>
    </dgm:pt>
    <dgm:pt modelId="{61CDA133-9C82-43C9-93FC-A479E9F68CA7}" type="pres">
      <dgm:prSet presAssocID="{20E60B1B-3166-4871-B027-667EE6B03C39}" presName="tile3" presStyleLbl="node1" presStyleIdx="2" presStyleCnt="4"/>
      <dgm:spPr/>
      <dgm:t>
        <a:bodyPr/>
        <a:lstStyle/>
        <a:p>
          <a:endParaRPr lang="ru-RU"/>
        </a:p>
      </dgm:t>
    </dgm:pt>
    <dgm:pt modelId="{751F5C90-D4E2-4A49-BCAE-BBD223129B29}" type="pres">
      <dgm:prSet presAssocID="{20E60B1B-3166-4871-B027-667EE6B03C39}" presName="tile3text" presStyleLbl="node1" presStyleIdx="2" presStyleCnt="4">
        <dgm:presLayoutVars>
          <dgm:chMax val="0"/>
          <dgm:chPref val="0"/>
          <dgm:bulletEnabled val="1"/>
        </dgm:presLayoutVars>
      </dgm:prSet>
      <dgm:spPr/>
      <dgm:t>
        <a:bodyPr/>
        <a:lstStyle/>
        <a:p>
          <a:endParaRPr lang="ru-RU"/>
        </a:p>
      </dgm:t>
    </dgm:pt>
    <dgm:pt modelId="{A9C0E03A-A431-4968-A03D-530C3F3C0C52}" type="pres">
      <dgm:prSet presAssocID="{20E60B1B-3166-4871-B027-667EE6B03C39}" presName="tile4" presStyleLbl="node1" presStyleIdx="3" presStyleCnt="4"/>
      <dgm:spPr/>
      <dgm:t>
        <a:bodyPr/>
        <a:lstStyle/>
        <a:p>
          <a:endParaRPr lang="ru-RU"/>
        </a:p>
      </dgm:t>
    </dgm:pt>
    <dgm:pt modelId="{48451CAD-1DC5-423B-BD25-095F40D87E8A}" type="pres">
      <dgm:prSet presAssocID="{20E60B1B-3166-4871-B027-667EE6B03C39}" presName="tile4text" presStyleLbl="node1" presStyleIdx="3" presStyleCnt="4">
        <dgm:presLayoutVars>
          <dgm:chMax val="0"/>
          <dgm:chPref val="0"/>
          <dgm:bulletEnabled val="1"/>
        </dgm:presLayoutVars>
      </dgm:prSet>
      <dgm:spPr/>
      <dgm:t>
        <a:bodyPr/>
        <a:lstStyle/>
        <a:p>
          <a:endParaRPr lang="ru-RU"/>
        </a:p>
      </dgm:t>
    </dgm:pt>
    <dgm:pt modelId="{AD32BBDA-1000-4531-ABA9-AE61148ACC3C}" type="pres">
      <dgm:prSet presAssocID="{20E60B1B-3166-4871-B027-667EE6B03C39}" presName="centerTile" presStyleLbl="fgShp" presStyleIdx="0" presStyleCnt="1">
        <dgm:presLayoutVars>
          <dgm:chMax val="0"/>
          <dgm:chPref val="0"/>
        </dgm:presLayoutVars>
      </dgm:prSet>
      <dgm:spPr/>
      <dgm:t>
        <a:bodyPr/>
        <a:lstStyle/>
        <a:p>
          <a:endParaRPr lang="ru-RU"/>
        </a:p>
      </dgm:t>
    </dgm:pt>
  </dgm:ptLst>
  <dgm:cxnLst>
    <dgm:cxn modelId="{26DB939D-416A-4C90-8EA5-7162BA1CFBA0}" type="presOf" srcId="{291BCF22-7DFE-463D-83B2-DCECC147C380}" destId="{48451CAD-1DC5-423B-BD25-095F40D87E8A}" srcOrd="1" destOrd="0" presId="urn:microsoft.com/office/officeart/2005/8/layout/matrix1"/>
    <dgm:cxn modelId="{94EE8239-4276-46A2-BE81-9AF77C1E8F79}" type="presOf" srcId="{20E60B1B-3166-4871-B027-667EE6B03C39}" destId="{6BD541F2-2404-49A1-925E-76D707AC7A31}" srcOrd="0" destOrd="0" presId="urn:microsoft.com/office/officeart/2005/8/layout/matrix1"/>
    <dgm:cxn modelId="{651A09D8-7E92-4EB4-B0C6-15B18DFBDDE5}" type="presOf" srcId="{BB6E6713-FE38-444F-BEE4-CDAAC0A3D651}" destId="{AD32BBDA-1000-4531-ABA9-AE61148ACC3C}" srcOrd="0" destOrd="0" presId="urn:microsoft.com/office/officeart/2005/8/layout/matrix1"/>
    <dgm:cxn modelId="{6E043E1A-BD3A-4920-A9C6-1359A7047A01}" type="presOf" srcId="{914407B9-FA6E-473D-B0DD-C7B8F637A462}" destId="{5DE1D203-81E9-4F7F-8732-B6B4CA5258B2}" srcOrd="0" destOrd="0" presId="urn:microsoft.com/office/officeart/2005/8/layout/matrix1"/>
    <dgm:cxn modelId="{0417C5B7-9E65-4ACF-B2FF-7E33577695E8}" type="presOf" srcId="{291BCF22-7DFE-463D-83B2-DCECC147C380}" destId="{A9C0E03A-A431-4968-A03D-530C3F3C0C52}" srcOrd="0" destOrd="0" presId="urn:microsoft.com/office/officeart/2005/8/layout/matrix1"/>
    <dgm:cxn modelId="{39F5FADF-670D-41E7-A346-E4394366048F}" srcId="{20E60B1B-3166-4871-B027-667EE6B03C39}" destId="{BB6E6713-FE38-444F-BEE4-CDAAC0A3D651}" srcOrd="0" destOrd="0" parTransId="{6B1710EE-B10D-4430-B755-8A61C70756A5}" sibTransId="{2C0151B6-880E-4EA5-A02D-F6C2B5B9E82A}"/>
    <dgm:cxn modelId="{838DC115-496A-4A0B-BC8F-AF15C03F519C}" type="presOf" srcId="{1CF4B970-D1E3-41A7-8378-5DB426C598C3}" destId="{A5C49D7A-54D5-4BBF-A80E-A4391BCF78AA}" srcOrd="1" destOrd="0" presId="urn:microsoft.com/office/officeart/2005/8/layout/matrix1"/>
    <dgm:cxn modelId="{B5776152-3157-46AB-8188-0E60B3520D13}" srcId="{BB6E6713-FE38-444F-BEE4-CDAAC0A3D651}" destId="{291BCF22-7DFE-463D-83B2-DCECC147C380}" srcOrd="3" destOrd="0" parTransId="{986AF077-F248-4E01-BBC6-9442C582C07E}" sibTransId="{854A53EB-7806-4D19-82C2-0296E97DE508}"/>
    <dgm:cxn modelId="{160CE0CC-5C22-483F-8CBF-8F06FB49598B}" srcId="{BB6E6713-FE38-444F-BEE4-CDAAC0A3D651}" destId="{61E2BF96-DDFE-4249-85CA-7536A7F416E5}" srcOrd="2" destOrd="0" parTransId="{E554D613-818F-4BB4-B647-223CA4F4BF85}" sibTransId="{B813E48E-8505-4475-909A-154C0F476609}"/>
    <dgm:cxn modelId="{E2630879-9059-441C-A551-BDF1E2205FDB}" type="presOf" srcId="{61E2BF96-DDFE-4249-85CA-7536A7F416E5}" destId="{61CDA133-9C82-43C9-93FC-A479E9F68CA7}" srcOrd="0" destOrd="0" presId="urn:microsoft.com/office/officeart/2005/8/layout/matrix1"/>
    <dgm:cxn modelId="{7B5789CA-DBBF-4EB8-969C-AD9A6D76D78D}" type="presOf" srcId="{61E2BF96-DDFE-4249-85CA-7536A7F416E5}" destId="{751F5C90-D4E2-4A49-BCAE-BBD223129B29}" srcOrd="1" destOrd="0" presId="urn:microsoft.com/office/officeart/2005/8/layout/matrix1"/>
    <dgm:cxn modelId="{A954A741-A7F8-4D69-B808-41D6B368DE59}" type="presOf" srcId="{914407B9-FA6E-473D-B0DD-C7B8F637A462}" destId="{C316E948-ED5D-4BF0-AAAF-60B45FFE54CC}" srcOrd="1" destOrd="0" presId="urn:microsoft.com/office/officeart/2005/8/layout/matrix1"/>
    <dgm:cxn modelId="{64314CE5-3A9A-4CEC-A0BC-30A5068D0F25}" type="presOf" srcId="{1CF4B970-D1E3-41A7-8378-5DB426C598C3}" destId="{0BBFACCC-422F-4249-806F-A62D38BB523A}" srcOrd="0" destOrd="0" presId="urn:microsoft.com/office/officeart/2005/8/layout/matrix1"/>
    <dgm:cxn modelId="{92EA778F-05A3-4E56-9521-94A66F6A2EDF}" srcId="{BB6E6713-FE38-444F-BEE4-CDAAC0A3D651}" destId="{1CF4B970-D1E3-41A7-8378-5DB426C598C3}" srcOrd="1" destOrd="0" parTransId="{8CFEE10D-CE39-40DF-959C-CCBC1FDC3EDD}" sibTransId="{344E0362-5351-48FF-A66A-AC8305FB0CCF}"/>
    <dgm:cxn modelId="{B2413DE5-B3D1-4B71-8C01-A4FF17310486}" srcId="{BB6E6713-FE38-444F-BEE4-CDAAC0A3D651}" destId="{914407B9-FA6E-473D-B0DD-C7B8F637A462}" srcOrd="0" destOrd="0" parTransId="{A4098F28-65EF-4758-AF4E-0D3E72DD1EB4}" sibTransId="{97705173-C9D8-490D-A050-0E5D1BCF424D}"/>
    <dgm:cxn modelId="{11C3D552-A6F6-4283-BEE8-E4B7D2349B12}" type="presParOf" srcId="{6BD541F2-2404-49A1-925E-76D707AC7A31}" destId="{6F300A77-0E7B-4CE0-A6C7-E3F282B9E5AA}" srcOrd="0" destOrd="0" presId="urn:microsoft.com/office/officeart/2005/8/layout/matrix1"/>
    <dgm:cxn modelId="{633C42A4-41C3-4EB7-8367-1E2B151F92CE}" type="presParOf" srcId="{6F300A77-0E7B-4CE0-A6C7-E3F282B9E5AA}" destId="{5DE1D203-81E9-4F7F-8732-B6B4CA5258B2}" srcOrd="0" destOrd="0" presId="urn:microsoft.com/office/officeart/2005/8/layout/matrix1"/>
    <dgm:cxn modelId="{3EA24F34-76E5-43BA-A873-5878E93011AB}" type="presParOf" srcId="{6F300A77-0E7B-4CE0-A6C7-E3F282B9E5AA}" destId="{C316E948-ED5D-4BF0-AAAF-60B45FFE54CC}" srcOrd="1" destOrd="0" presId="urn:microsoft.com/office/officeart/2005/8/layout/matrix1"/>
    <dgm:cxn modelId="{38BCB185-45D7-4B82-B48E-90ECB5045BC0}" type="presParOf" srcId="{6F300A77-0E7B-4CE0-A6C7-E3F282B9E5AA}" destId="{0BBFACCC-422F-4249-806F-A62D38BB523A}" srcOrd="2" destOrd="0" presId="urn:microsoft.com/office/officeart/2005/8/layout/matrix1"/>
    <dgm:cxn modelId="{E5B6C61F-C89D-4FFA-8D95-EDBBD53EC237}" type="presParOf" srcId="{6F300A77-0E7B-4CE0-A6C7-E3F282B9E5AA}" destId="{A5C49D7A-54D5-4BBF-A80E-A4391BCF78AA}" srcOrd="3" destOrd="0" presId="urn:microsoft.com/office/officeart/2005/8/layout/matrix1"/>
    <dgm:cxn modelId="{BBF9AE4E-AF3C-4384-9BE2-8B08E0F422C4}" type="presParOf" srcId="{6F300A77-0E7B-4CE0-A6C7-E3F282B9E5AA}" destId="{61CDA133-9C82-43C9-93FC-A479E9F68CA7}" srcOrd="4" destOrd="0" presId="urn:microsoft.com/office/officeart/2005/8/layout/matrix1"/>
    <dgm:cxn modelId="{EA397038-8955-4F5F-B1DE-22B46354F129}" type="presParOf" srcId="{6F300A77-0E7B-4CE0-A6C7-E3F282B9E5AA}" destId="{751F5C90-D4E2-4A49-BCAE-BBD223129B29}" srcOrd="5" destOrd="0" presId="urn:microsoft.com/office/officeart/2005/8/layout/matrix1"/>
    <dgm:cxn modelId="{445261F0-B31B-47DE-81DB-21AA041B00E6}" type="presParOf" srcId="{6F300A77-0E7B-4CE0-A6C7-E3F282B9E5AA}" destId="{A9C0E03A-A431-4968-A03D-530C3F3C0C52}" srcOrd="6" destOrd="0" presId="urn:microsoft.com/office/officeart/2005/8/layout/matrix1"/>
    <dgm:cxn modelId="{5D3C6959-DB99-44FA-A7C7-D4607389889B}" type="presParOf" srcId="{6F300A77-0E7B-4CE0-A6C7-E3F282B9E5AA}" destId="{48451CAD-1DC5-423B-BD25-095F40D87E8A}" srcOrd="7" destOrd="0" presId="urn:microsoft.com/office/officeart/2005/8/layout/matrix1"/>
    <dgm:cxn modelId="{82C51EBC-7856-443A-9F0C-9F72CD45B57A}" type="presParOf" srcId="{6BD541F2-2404-49A1-925E-76D707AC7A31}" destId="{AD32BBDA-1000-4531-ABA9-AE61148ACC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5FC05A-5E4A-4099-AC70-56CCB1710F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4847595-22CA-495D-A428-5615D7556BAC}">
      <dgm:prSet phldrT="[Текст]" custT="1"/>
      <dgm:spPr/>
      <dgm:t>
        <a:bodyPr/>
        <a:lstStyle/>
        <a:p>
          <a:r>
            <a:rPr lang="ru-RU" sz="2000" dirty="0" smtClean="0"/>
            <a:t>Доля заказов выполненных в срок</a:t>
          </a:r>
          <a:endParaRPr lang="ru-RU" sz="2000" dirty="0"/>
        </a:p>
      </dgm:t>
    </dgm:pt>
    <dgm:pt modelId="{FAFFBE9A-3A00-4EE3-83BA-A34CBB3A163C}" type="parTrans" cxnId="{DBCA78DC-413B-4091-881C-60F51EBBF309}">
      <dgm:prSet/>
      <dgm:spPr/>
      <dgm:t>
        <a:bodyPr/>
        <a:lstStyle/>
        <a:p>
          <a:endParaRPr lang="ru-RU"/>
        </a:p>
      </dgm:t>
    </dgm:pt>
    <dgm:pt modelId="{83CC5773-1562-4F3E-A152-22AD8926E0A9}" type="sibTrans" cxnId="{DBCA78DC-413B-4091-881C-60F51EBBF309}">
      <dgm:prSet/>
      <dgm:spPr/>
      <dgm:t>
        <a:bodyPr/>
        <a:lstStyle/>
        <a:p>
          <a:endParaRPr lang="ru-RU"/>
        </a:p>
      </dgm:t>
    </dgm:pt>
    <dgm:pt modelId="{E02AB4E0-9718-4085-971E-61F6BFF2281C}">
      <dgm:prSet phldrT="[Текст]" custT="1"/>
      <dgm:spPr/>
      <dgm:t>
        <a:bodyPr/>
        <a:lstStyle/>
        <a:p>
          <a:r>
            <a:rPr lang="ru-RU" sz="2000" dirty="0" smtClean="0"/>
            <a:t>Доля логистического брака</a:t>
          </a:r>
          <a:endParaRPr lang="ru-RU" sz="2000" dirty="0"/>
        </a:p>
      </dgm:t>
    </dgm:pt>
    <dgm:pt modelId="{28597D58-8649-4ED6-8005-42A9E3DF52D0}" type="parTrans" cxnId="{AEEA7477-1822-43F7-90D3-014C173D301A}">
      <dgm:prSet/>
      <dgm:spPr/>
      <dgm:t>
        <a:bodyPr/>
        <a:lstStyle/>
        <a:p>
          <a:endParaRPr lang="ru-RU"/>
        </a:p>
      </dgm:t>
    </dgm:pt>
    <dgm:pt modelId="{8EDDE9B3-2CE7-476B-9EFE-C1D786D6164A}" type="sibTrans" cxnId="{AEEA7477-1822-43F7-90D3-014C173D301A}">
      <dgm:prSet/>
      <dgm:spPr/>
      <dgm:t>
        <a:bodyPr/>
        <a:lstStyle/>
        <a:p>
          <a:endParaRPr lang="ru-RU"/>
        </a:p>
      </dgm:t>
    </dgm:pt>
    <dgm:pt modelId="{A3C38310-9D68-4898-B351-71081E50D138}">
      <dgm:prSet phldrT="[Текст]" custT="1"/>
      <dgm:spPr/>
      <dgm:t>
        <a:bodyPr/>
        <a:lstStyle/>
        <a:p>
          <a:r>
            <a:rPr lang="ru-RU" sz="2000" dirty="0" smtClean="0"/>
            <a:t>Своевременность возврата документов</a:t>
          </a:r>
          <a:endParaRPr lang="ru-RU" sz="2000" dirty="0"/>
        </a:p>
      </dgm:t>
    </dgm:pt>
    <dgm:pt modelId="{F100F610-B2B6-4702-9449-4D39F4CBFB4F}" type="parTrans" cxnId="{A89232C3-0CDB-40F4-8B22-DEA26D2D6D0E}">
      <dgm:prSet/>
      <dgm:spPr/>
      <dgm:t>
        <a:bodyPr/>
        <a:lstStyle/>
        <a:p>
          <a:endParaRPr lang="ru-RU"/>
        </a:p>
      </dgm:t>
    </dgm:pt>
    <dgm:pt modelId="{B09EFC56-6212-44CA-843C-07CABA608E7F}" type="sibTrans" cxnId="{A89232C3-0CDB-40F4-8B22-DEA26D2D6D0E}">
      <dgm:prSet/>
      <dgm:spPr/>
      <dgm:t>
        <a:bodyPr/>
        <a:lstStyle/>
        <a:p>
          <a:endParaRPr lang="ru-RU"/>
        </a:p>
      </dgm:t>
    </dgm:pt>
    <dgm:pt modelId="{BB813AB1-C509-448F-81F1-48478F3FE77D}">
      <dgm:prSet phldrT="[Текст]" custT="1"/>
      <dgm:spPr/>
      <dgm:t>
        <a:bodyPr/>
        <a:lstStyle/>
        <a:p>
          <a:r>
            <a:rPr lang="ru-RU" sz="2000" dirty="0" smtClean="0"/>
            <a:t>Соблюдение трудовой дисциплины  </a:t>
          </a:r>
          <a:endParaRPr lang="ru-RU" sz="2000" dirty="0"/>
        </a:p>
      </dgm:t>
    </dgm:pt>
    <dgm:pt modelId="{AD51CADA-0EB6-43B8-85A8-8025C369FCCF}" type="parTrans" cxnId="{A1E7F07D-59EE-43F9-B221-BDE8FD4D7AC4}">
      <dgm:prSet/>
      <dgm:spPr/>
      <dgm:t>
        <a:bodyPr/>
        <a:lstStyle/>
        <a:p>
          <a:endParaRPr lang="ru-RU"/>
        </a:p>
      </dgm:t>
    </dgm:pt>
    <dgm:pt modelId="{4ABDA109-D002-4C81-A4B8-FF6B71AB6F83}" type="sibTrans" cxnId="{A1E7F07D-59EE-43F9-B221-BDE8FD4D7AC4}">
      <dgm:prSet/>
      <dgm:spPr/>
      <dgm:t>
        <a:bodyPr/>
        <a:lstStyle/>
        <a:p>
          <a:endParaRPr lang="ru-RU"/>
        </a:p>
      </dgm:t>
    </dgm:pt>
    <dgm:pt modelId="{B1B1F7B5-3556-4F72-BA88-F95571C2ED3D}">
      <dgm:prSet phldrT="[Текст]" custT="1"/>
      <dgm:spPr/>
      <dgm:t>
        <a:bodyPr/>
        <a:lstStyle/>
        <a:p>
          <a:r>
            <a:rPr lang="ru-RU" sz="2000" dirty="0" smtClean="0"/>
            <a:t>Отношение к делу</a:t>
          </a:r>
          <a:endParaRPr lang="ru-RU" sz="2000" dirty="0"/>
        </a:p>
      </dgm:t>
    </dgm:pt>
    <dgm:pt modelId="{0340FE33-06F8-4948-8265-11CAAB30D747}" type="parTrans" cxnId="{94A51C94-180D-4392-8731-A08B9A45D07E}">
      <dgm:prSet/>
      <dgm:spPr/>
      <dgm:t>
        <a:bodyPr/>
        <a:lstStyle/>
        <a:p>
          <a:endParaRPr lang="ru-RU"/>
        </a:p>
      </dgm:t>
    </dgm:pt>
    <dgm:pt modelId="{E7F2898A-FC7E-40DB-998B-9F40EB59E1A7}" type="sibTrans" cxnId="{94A51C94-180D-4392-8731-A08B9A45D07E}">
      <dgm:prSet/>
      <dgm:spPr/>
      <dgm:t>
        <a:bodyPr/>
        <a:lstStyle/>
        <a:p>
          <a:endParaRPr lang="ru-RU"/>
        </a:p>
      </dgm:t>
    </dgm:pt>
    <dgm:pt modelId="{9BA1F654-0568-40E7-8C02-A96B04CEBE5B}" type="pres">
      <dgm:prSet presAssocID="{675FC05A-5E4A-4099-AC70-56CCB1710FF7}" presName="linear" presStyleCnt="0">
        <dgm:presLayoutVars>
          <dgm:dir/>
          <dgm:animLvl val="lvl"/>
          <dgm:resizeHandles val="exact"/>
        </dgm:presLayoutVars>
      </dgm:prSet>
      <dgm:spPr/>
      <dgm:t>
        <a:bodyPr/>
        <a:lstStyle/>
        <a:p>
          <a:endParaRPr lang="ru-RU"/>
        </a:p>
      </dgm:t>
    </dgm:pt>
    <dgm:pt modelId="{505AAC38-9267-46AF-941A-0CD43A3A0098}" type="pres">
      <dgm:prSet presAssocID="{54847595-22CA-495D-A428-5615D7556BAC}" presName="parentLin" presStyleCnt="0"/>
      <dgm:spPr/>
    </dgm:pt>
    <dgm:pt modelId="{A07FC654-747F-4164-87E2-EB95DD903324}" type="pres">
      <dgm:prSet presAssocID="{54847595-22CA-495D-A428-5615D7556BAC}" presName="parentLeftMargin" presStyleLbl="node1" presStyleIdx="0" presStyleCnt="5"/>
      <dgm:spPr/>
      <dgm:t>
        <a:bodyPr/>
        <a:lstStyle/>
        <a:p>
          <a:endParaRPr lang="ru-RU"/>
        </a:p>
      </dgm:t>
    </dgm:pt>
    <dgm:pt modelId="{D14FA1B1-4909-4895-8F60-DA5F41FAEEAE}" type="pres">
      <dgm:prSet presAssocID="{54847595-22CA-495D-A428-5615D7556BAC}" presName="parentText" presStyleLbl="node1" presStyleIdx="0" presStyleCnt="5" custScaleX="101711">
        <dgm:presLayoutVars>
          <dgm:chMax val="0"/>
          <dgm:bulletEnabled val="1"/>
        </dgm:presLayoutVars>
      </dgm:prSet>
      <dgm:spPr/>
      <dgm:t>
        <a:bodyPr/>
        <a:lstStyle/>
        <a:p>
          <a:endParaRPr lang="ru-RU"/>
        </a:p>
      </dgm:t>
    </dgm:pt>
    <dgm:pt modelId="{820AC5D3-6636-4FE0-BD0F-2DD821CA490E}" type="pres">
      <dgm:prSet presAssocID="{54847595-22CA-495D-A428-5615D7556BAC}" presName="negativeSpace" presStyleCnt="0"/>
      <dgm:spPr/>
    </dgm:pt>
    <dgm:pt modelId="{EB8ABEFD-22BA-4D66-8F57-A43AA004A9C4}" type="pres">
      <dgm:prSet presAssocID="{54847595-22CA-495D-A428-5615D7556BAC}" presName="childText" presStyleLbl="conFgAcc1" presStyleIdx="0" presStyleCnt="5">
        <dgm:presLayoutVars>
          <dgm:bulletEnabled val="1"/>
        </dgm:presLayoutVars>
      </dgm:prSet>
      <dgm:spPr/>
    </dgm:pt>
    <dgm:pt modelId="{3F7587D0-64E3-466A-A68B-01E8EA219042}" type="pres">
      <dgm:prSet presAssocID="{83CC5773-1562-4F3E-A152-22AD8926E0A9}" presName="spaceBetweenRectangles" presStyleCnt="0"/>
      <dgm:spPr/>
    </dgm:pt>
    <dgm:pt modelId="{9DB1AB10-F2CA-4D0B-B434-A3E45F5EB738}" type="pres">
      <dgm:prSet presAssocID="{E02AB4E0-9718-4085-971E-61F6BFF2281C}" presName="parentLin" presStyleCnt="0"/>
      <dgm:spPr/>
    </dgm:pt>
    <dgm:pt modelId="{CEC3F71D-DFD9-458A-8720-7541DD294A76}" type="pres">
      <dgm:prSet presAssocID="{E02AB4E0-9718-4085-971E-61F6BFF2281C}" presName="parentLeftMargin" presStyleLbl="node1" presStyleIdx="0" presStyleCnt="5"/>
      <dgm:spPr/>
      <dgm:t>
        <a:bodyPr/>
        <a:lstStyle/>
        <a:p>
          <a:endParaRPr lang="ru-RU"/>
        </a:p>
      </dgm:t>
    </dgm:pt>
    <dgm:pt modelId="{96609BFD-64CB-46AD-B6DD-DB07DB7581C3}" type="pres">
      <dgm:prSet presAssocID="{E02AB4E0-9718-4085-971E-61F6BFF2281C}" presName="parentText" presStyleLbl="node1" presStyleIdx="1" presStyleCnt="5">
        <dgm:presLayoutVars>
          <dgm:chMax val="0"/>
          <dgm:bulletEnabled val="1"/>
        </dgm:presLayoutVars>
      </dgm:prSet>
      <dgm:spPr/>
      <dgm:t>
        <a:bodyPr/>
        <a:lstStyle/>
        <a:p>
          <a:endParaRPr lang="ru-RU"/>
        </a:p>
      </dgm:t>
    </dgm:pt>
    <dgm:pt modelId="{F19D3051-B630-4C26-832E-5D4DF50945D9}" type="pres">
      <dgm:prSet presAssocID="{E02AB4E0-9718-4085-971E-61F6BFF2281C}" presName="negativeSpace" presStyleCnt="0"/>
      <dgm:spPr/>
    </dgm:pt>
    <dgm:pt modelId="{95AF1CD6-32F3-4E77-80F0-CBD516E455BC}" type="pres">
      <dgm:prSet presAssocID="{E02AB4E0-9718-4085-971E-61F6BFF2281C}" presName="childText" presStyleLbl="conFgAcc1" presStyleIdx="1" presStyleCnt="5">
        <dgm:presLayoutVars>
          <dgm:bulletEnabled val="1"/>
        </dgm:presLayoutVars>
      </dgm:prSet>
      <dgm:spPr/>
    </dgm:pt>
    <dgm:pt modelId="{CBAFECA4-B5B5-40EF-B31A-09A1F0675823}" type="pres">
      <dgm:prSet presAssocID="{8EDDE9B3-2CE7-476B-9EFE-C1D786D6164A}" presName="spaceBetweenRectangles" presStyleCnt="0"/>
      <dgm:spPr/>
    </dgm:pt>
    <dgm:pt modelId="{6ABABC6B-8BB1-45FA-98B2-81700C4354F2}" type="pres">
      <dgm:prSet presAssocID="{A3C38310-9D68-4898-B351-71081E50D138}" presName="parentLin" presStyleCnt="0"/>
      <dgm:spPr/>
    </dgm:pt>
    <dgm:pt modelId="{933D36F6-BA8F-4AC9-86EE-A95840038FDC}" type="pres">
      <dgm:prSet presAssocID="{A3C38310-9D68-4898-B351-71081E50D138}" presName="parentLeftMargin" presStyleLbl="node1" presStyleIdx="1" presStyleCnt="5"/>
      <dgm:spPr/>
      <dgm:t>
        <a:bodyPr/>
        <a:lstStyle/>
        <a:p>
          <a:endParaRPr lang="ru-RU"/>
        </a:p>
      </dgm:t>
    </dgm:pt>
    <dgm:pt modelId="{51615D3E-859B-4BA2-9A4C-4121DDC4CB06}" type="pres">
      <dgm:prSet presAssocID="{A3C38310-9D68-4898-B351-71081E50D138}" presName="parentText" presStyleLbl="node1" presStyleIdx="2" presStyleCnt="5" custScaleY="176822">
        <dgm:presLayoutVars>
          <dgm:chMax val="0"/>
          <dgm:bulletEnabled val="1"/>
        </dgm:presLayoutVars>
      </dgm:prSet>
      <dgm:spPr/>
      <dgm:t>
        <a:bodyPr/>
        <a:lstStyle/>
        <a:p>
          <a:endParaRPr lang="ru-RU"/>
        </a:p>
      </dgm:t>
    </dgm:pt>
    <dgm:pt modelId="{0CBB8990-9677-402B-8FC2-4F343483DAB8}" type="pres">
      <dgm:prSet presAssocID="{A3C38310-9D68-4898-B351-71081E50D138}" presName="negativeSpace" presStyleCnt="0"/>
      <dgm:spPr/>
    </dgm:pt>
    <dgm:pt modelId="{7EF4A40F-253D-411B-9A8F-F31B5AFB8140}" type="pres">
      <dgm:prSet presAssocID="{A3C38310-9D68-4898-B351-71081E50D138}" presName="childText" presStyleLbl="conFgAcc1" presStyleIdx="2" presStyleCnt="5">
        <dgm:presLayoutVars>
          <dgm:bulletEnabled val="1"/>
        </dgm:presLayoutVars>
      </dgm:prSet>
      <dgm:spPr/>
    </dgm:pt>
    <dgm:pt modelId="{5A1BDAC3-D80D-4D09-AF29-673999C1F10C}" type="pres">
      <dgm:prSet presAssocID="{B09EFC56-6212-44CA-843C-07CABA608E7F}" presName="spaceBetweenRectangles" presStyleCnt="0"/>
      <dgm:spPr/>
    </dgm:pt>
    <dgm:pt modelId="{85F29E19-5139-4EDD-B1B2-5D3AA442A550}" type="pres">
      <dgm:prSet presAssocID="{BB813AB1-C509-448F-81F1-48478F3FE77D}" presName="parentLin" presStyleCnt="0"/>
      <dgm:spPr/>
    </dgm:pt>
    <dgm:pt modelId="{9E6FF61D-3518-4A1E-8319-4C76F77C6CEC}" type="pres">
      <dgm:prSet presAssocID="{BB813AB1-C509-448F-81F1-48478F3FE77D}" presName="parentLeftMargin" presStyleLbl="node1" presStyleIdx="2" presStyleCnt="5"/>
      <dgm:spPr/>
      <dgm:t>
        <a:bodyPr/>
        <a:lstStyle/>
        <a:p>
          <a:endParaRPr lang="ru-RU"/>
        </a:p>
      </dgm:t>
    </dgm:pt>
    <dgm:pt modelId="{6901DEEF-94F9-4EF1-892D-1D9F6466D841}" type="pres">
      <dgm:prSet presAssocID="{BB813AB1-C509-448F-81F1-48478F3FE77D}" presName="parentText" presStyleLbl="node1" presStyleIdx="3" presStyleCnt="5">
        <dgm:presLayoutVars>
          <dgm:chMax val="0"/>
          <dgm:bulletEnabled val="1"/>
        </dgm:presLayoutVars>
      </dgm:prSet>
      <dgm:spPr/>
      <dgm:t>
        <a:bodyPr/>
        <a:lstStyle/>
        <a:p>
          <a:endParaRPr lang="ru-RU"/>
        </a:p>
      </dgm:t>
    </dgm:pt>
    <dgm:pt modelId="{B1FC2C0B-84D1-48B3-B7ED-E24A942FF191}" type="pres">
      <dgm:prSet presAssocID="{BB813AB1-C509-448F-81F1-48478F3FE77D}" presName="negativeSpace" presStyleCnt="0"/>
      <dgm:spPr/>
    </dgm:pt>
    <dgm:pt modelId="{B7D75DF9-4667-4389-B1F7-453DE945225A}" type="pres">
      <dgm:prSet presAssocID="{BB813AB1-C509-448F-81F1-48478F3FE77D}" presName="childText" presStyleLbl="conFgAcc1" presStyleIdx="3" presStyleCnt="5">
        <dgm:presLayoutVars>
          <dgm:bulletEnabled val="1"/>
        </dgm:presLayoutVars>
      </dgm:prSet>
      <dgm:spPr/>
    </dgm:pt>
    <dgm:pt modelId="{B239FCE9-0BAB-47FB-B4B0-4FE044FE9A99}" type="pres">
      <dgm:prSet presAssocID="{4ABDA109-D002-4C81-A4B8-FF6B71AB6F83}" presName="spaceBetweenRectangles" presStyleCnt="0"/>
      <dgm:spPr/>
    </dgm:pt>
    <dgm:pt modelId="{4E2AAAC3-4F48-410C-AD73-6E48CAFE446D}" type="pres">
      <dgm:prSet presAssocID="{B1B1F7B5-3556-4F72-BA88-F95571C2ED3D}" presName="parentLin" presStyleCnt="0"/>
      <dgm:spPr/>
    </dgm:pt>
    <dgm:pt modelId="{7D7FC775-7D95-4FA0-8A30-3C0B47C28028}" type="pres">
      <dgm:prSet presAssocID="{B1B1F7B5-3556-4F72-BA88-F95571C2ED3D}" presName="parentLeftMargin" presStyleLbl="node1" presStyleIdx="3" presStyleCnt="5"/>
      <dgm:spPr/>
      <dgm:t>
        <a:bodyPr/>
        <a:lstStyle/>
        <a:p>
          <a:endParaRPr lang="ru-RU"/>
        </a:p>
      </dgm:t>
    </dgm:pt>
    <dgm:pt modelId="{4D7D1884-8B50-4DCC-911D-91DF0D6A4BB4}" type="pres">
      <dgm:prSet presAssocID="{B1B1F7B5-3556-4F72-BA88-F95571C2ED3D}" presName="parentText" presStyleLbl="node1" presStyleIdx="4" presStyleCnt="5">
        <dgm:presLayoutVars>
          <dgm:chMax val="0"/>
          <dgm:bulletEnabled val="1"/>
        </dgm:presLayoutVars>
      </dgm:prSet>
      <dgm:spPr/>
      <dgm:t>
        <a:bodyPr/>
        <a:lstStyle/>
        <a:p>
          <a:endParaRPr lang="ru-RU"/>
        </a:p>
      </dgm:t>
    </dgm:pt>
    <dgm:pt modelId="{4E51BEBB-E1F1-4DA4-B495-BFC86324209D}" type="pres">
      <dgm:prSet presAssocID="{B1B1F7B5-3556-4F72-BA88-F95571C2ED3D}" presName="negativeSpace" presStyleCnt="0"/>
      <dgm:spPr/>
    </dgm:pt>
    <dgm:pt modelId="{3A25200C-9CB7-47A7-9266-7684E8FDF153}" type="pres">
      <dgm:prSet presAssocID="{B1B1F7B5-3556-4F72-BA88-F95571C2ED3D}" presName="childText" presStyleLbl="conFgAcc1" presStyleIdx="4" presStyleCnt="5">
        <dgm:presLayoutVars>
          <dgm:bulletEnabled val="1"/>
        </dgm:presLayoutVars>
      </dgm:prSet>
      <dgm:spPr/>
    </dgm:pt>
  </dgm:ptLst>
  <dgm:cxnLst>
    <dgm:cxn modelId="{69D8AC45-E04A-45D0-BFCF-F1AA3C6037D1}" type="presOf" srcId="{A3C38310-9D68-4898-B351-71081E50D138}" destId="{51615D3E-859B-4BA2-9A4C-4121DDC4CB06}" srcOrd="1" destOrd="0" presId="urn:microsoft.com/office/officeart/2005/8/layout/list1"/>
    <dgm:cxn modelId="{EE80CBAD-995F-4AB3-A970-5C63D9FB7BE3}" type="presOf" srcId="{BB813AB1-C509-448F-81F1-48478F3FE77D}" destId="{6901DEEF-94F9-4EF1-892D-1D9F6466D841}" srcOrd="1" destOrd="0" presId="urn:microsoft.com/office/officeart/2005/8/layout/list1"/>
    <dgm:cxn modelId="{DBCA78DC-413B-4091-881C-60F51EBBF309}" srcId="{675FC05A-5E4A-4099-AC70-56CCB1710FF7}" destId="{54847595-22CA-495D-A428-5615D7556BAC}" srcOrd="0" destOrd="0" parTransId="{FAFFBE9A-3A00-4EE3-83BA-A34CBB3A163C}" sibTransId="{83CC5773-1562-4F3E-A152-22AD8926E0A9}"/>
    <dgm:cxn modelId="{E53992EC-A7CC-4B31-BC96-87045732119D}" type="presOf" srcId="{E02AB4E0-9718-4085-971E-61F6BFF2281C}" destId="{CEC3F71D-DFD9-458A-8720-7541DD294A76}" srcOrd="0" destOrd="0" presId="urn:microsoft.com/office/officeart/2005/8/layout/list1"/>
    <dgm:cxn modelId="{37CAA58A-7CEA-4C03-BD66-09096045D7BF}" type="presOf" srcId="{BB813AB1-C509-448F-81F1-48478F3FE77D}" destId="{9E6FF61D-3518-4A1E-8319-4C76F77C6CEC}" srcOrd="0" destOrd="0" presId="urn:microsoft.com/office/officeart/2005/8/layout/list1"/>
    <dgm:cxn modelId="{A1E7F07D-59EE-43F9-B221-BDE8FD4D7AC4}" srcId="{675FC05A-5E4A-4099-AC70-56CCB1710FF7}" destId="{BB813AB1-C509-448F-81F1-48478F3FE77D}" srcOrd="3" destOrd="0" parTransId="{AD51CADA-0EB6-43B8-85A8-8025C369FCCF}" sibTransId="{4ABDA109-D002-4C81-A4B8-FF6B71AB6F83}"/>
    <dgm:cxn modelId="{A89232C3-0CDB-40F4-8B22-DEA26D2D6D0E}" srcId="{675FC05A-5E4A-4099-AC70-56CCB1710FF7}" destId="{A3C38310-9D68-4898-B351-71081E50D138}" srcOrd="2" destOrd="0" parTransId="{F100F610-B2B6-4702-9449-4D39F4CBFB4F}" sibTransId="{B09EFC56-6212-44CA-843C-07CABA608E7F}"/>
    <dgm:cxn modelId="{CAA88305-6FC8-4DCE-81E3-8722C4D9F305}" type="presOf" srcId="{B1B1F7B5-3556-4F72-BA88-F95571C2ED3D}" destId="{7D7FC775-7D95-4FA0-8A30-3C0B47C28028}" srcOrd="0" destOrd="0" presId="urn:microsoft.com/office/officeart/2005/8/layout/list1"/>
    <dgm:cxn modelId="{6897AB80-374C-4A87-96E1-1B38F1BEE57F}" type="presOf" srcId="{675FC05A-5E4A-4099-AC70-56CCB1710FF7}" destId="{9BA1F654-0568-40E7-8C02-A96B04CEBE5B}" srcOrd="0" destOrd="0" presId="urn:microsoft.com/office/officeart/2005/8/layout/list1"/>
    <dgm:cxn modelId="{15333986-CF65-4B26-A5A5-6A9351CC1B7D}" type="presOf" srcId="{E02AB4E0-9718-4085-971E-61F6BFF2281C}" destId="{96609BFD-64CB-46AD-B6DD-DB07DB7581C3}" srcOrd="1" destOrd="0" presId="urn:microsoft.com/office/officeart/2005/8/layout/list1"/>
    <dgm:cxn modelId="{2873BF2D-2CE6-407B-92ED-C74F67FF5859}" type="presOf" srcId="{54847595-22CA-495D-A428-5615D7556BAC}" destId="{A07FC654-747F-4164-87E2-EB95DD903324}" srcOrd="0" destOrd="0" presId="urn:microsoft.com/office/officeart/2005/8/layout/list1"/>
    <dgm:cxn modelId="{369A8B05-C78B-4F0A-8700-E0F9290FF2B0}" type="presOf" srcId="{54847595-22CA-495D-A428-5615D7556BAC}" destId="{D14FA1B1-4909-4895-8F60-DA5F41FAEEAE}" srcOrd="1" destOrd="0" presId="urn:microsoft.com/office/officeart/2005/8/layout/list1"/>
    <dgm:cxn modelId="{94A51C94-180D-4392-8731-A08B9A45D07E}" srcId="{675FC05A-5E4A-4099-AC70-56CCB1710FF7}" destId="{B1B1F7B5-3556-4F72-BA88-F95571C2ED3D}" srcOrd="4" destOrd="0" parTransId="{0340FE33-06F8-4948-8265-11CAAB30D747}" sibTransId="{E7F2898A-FC7E-40DB-998B-9F40EB59E1A7}"/>
    <dgm:cxn modelId="{CD1CC2C7-0942-4E13-BD70-33161FE22287}" type="presOf" srcId="{A3C38310-9D68-4898-B351-71081E50D138}" destId="{933D36F6-BA8F-4AC9-86EE-A95840038FDC}" srcOrd="0" destOrd="0" presId="urn:microsoft.com/office/officeart/2005/8/layout/list1"/>
    <dgm:cxn modelId="{DC09D890-3D95-497C-BEE9-82E3DA2D5B4F}" type="presOf" srcId="{B1B1F7B5-3556-4F72-BA88-F95571C2ED3D}" destId="{4D7D1884-8B50-4DCC-911D-91DF0D6A4BB4}" srcOrd="1" destOrd="0" presId="urn:microsoft.com/office/officeart/2005/8/layout/list1"/>
    <dgm:cxn modelId="{AEEA7477-1822-43F7-90D3-014C173D301A}" srcId="{675FC05A-5E4A-4099-AC70-56CCB1710FF7}" destId="{E02AB4E0-9718-4085-971E-61F6BFF2281C}" srcOrd="1" destOrd="0" parTransId="{28597D58-8649-4ED6-8005-42A9E3DF52D0}" sibTransId="{8EDDE9B3-2CE7-476B-9EFE-C1D786D6164A}"/>
    <dgm:cxn modelId="{35BEA375-8CE1-47E2-B16E-18141DF60AFB}" type="presParOf" srcId="{9BA1F654-0568-40E7-8C02-A96B04CEBE5B}" destId="{505AAC38-9267-46AF-941A-0CD43A3A0098}" srcOrd="0" destOrd="0" presId="urn:microsoft.com/office/officeart/2005/8/layout/list1"/>
    <dgm:cxn modelId="{697A8D62-A5FF-4FB6-BBAB-8B33E222477B}" type="presParOf" srcId="{505AAC38-9267-46AF-941A-0CD43A3A0098}" destId="{A07FC654-747F-4164-87E2-EB95DD903324}" srcOrd="0" destOrd="0" presId="urn:microsoft.com/office/officeart/2005/8/layout/list1"/>
    <dgm:cxn modelId="{7C7EF3FA-30A9-4C28-84F4-A453C764DE14}" type="presParOf" srcId="{505AAC38-9267-46AF-941A-0CD43A3A0098}" destId="{D14FA1B1-4909-4895-8F60-DA5F41FAEEAE}" srcOrd="1" destOrd="0" presId="urn:microsoft.com/office/officeart/2005/8/layout/list1"/>
    <dgm:cxn modelId="{B60CD2BB-82F2-46C9-815D-73C1876026C5}" type="presParOf" srcId="{9BA1F654-0568-40E7-8C02-A96B04CEBE5B}" destId="{820AC5D3-6636-4FE0-BD0F-2DD821CA490E}" srcOrd="1" destOrd="0" presId="urn:microsoft.com/office/officeart/2005/8/layout/list1"/>
    <dgm:cxn modelId="{AF1B2467-9337-42F9-B3EC-AFF10D3295CE}" type="presParOf" srcId="{9BA1F654-0568-40E7-8C02-A96B04CEBE5B}" destId="{EB8ABEFD-22BA-4D66-8F57-A43AA004A9C4}" srcOrd="2" destOrd="0" presId="urn:microsoft.com/office/officeart/2005/8/layout/list1"/>
    <dgm:cxn modelId="{3C1F3B25-75C7-4B04-B310-7BC01749C42E}" type="presParOf" srcId="{9BA1F654-0568-40E7-8C02-A96B04CEBE5B}" destId="{3F7587D0-64E3-466A-A68B-01E8EA219042}" srcOrd="3" destOrd="0" presId="urn:microsoft.com/office/officeart/2005/8/layout/list1"/>
    <dgm:cxn modelId="{C65C03FC-2F24-4575-BE59-7CFB8373D27F}" type="presParOf" srcId="{9BA1F654-0568-40E7-8C02-A96B04CEBE5B}" destId="{9DB1AB10-F2CA-4D0B-B434-A3E45F5EB738}" srcOrd="4" destOrd="0" presId="urn:microsoft.com/office/officeart/2005/8/layout/list1"/>
    <dgm:cxn modelId="{80CB82A6-030F-45AE-A905-F30DF294FD33}" type="presParOf" srcId="{9DB1AB10-F2CA-4D0B-B434-A3E45F5EB738}" destId="{CEC3F71D-DFD9-458A-8720-7541DD294A76}" srcOrd="0" destOrd="0" presId="urn:microsoft.com/office/officeart/2005/8/layout/list1"/>
    <dgm:cxn modelId="{53FDF31A-4EBC-4E36-892E-193B16904F87}" type="presParOf" srcId="{9DB1AB10-F2CA-4D0B-B434-A3E45F5EB738}" destId="{96609BFD-64CB-46AD-B6DD-DB07DB7581C3}" srcOrd="1" destOrd="0" presId="urn:microsoft.com/office/officeart/2005/8/layout/list1"/>
    <dgm:cxn modelId="{58967486-A42E-4F3F-9AB1-62F891A85A78}" type="presParOf" srcId="{9BA1F654-0568-40E7-8C02-A96B04CEBE5B}" destId="{F19D3051-B630-4C26-832E-5D4DF50945D9}" srcOrd="5" destOrd="0" presId="urn:microsoft.com/office/officeart/2005/8/layout/list1"/>
    <dgm:cxn modelId="{4FD24985-2127-4505-8BDD-E6318AA64364}" type="presParOf" srcId="{9BA1F654-0568-40E7-8C02-A96B04CEBE5B}" destId="{95AF1CD6-32F3-4E77-80F0-CBD516E455BC}" srcOrd="6" destOrd="0" presId="urn:microsoft.com/office/officeart/2005/8/layout/list1"/>
    <dgm:cxn modelId="{8E817603-23BF-4F47-8ECC-5B68EBC7F4DB}" type="presParOf" srcId="{9BA1F654-0568-40E7-8C02-A96B04CEBE5B}" destId="{CBAFECA4-B5B5-40EF-B31A-09A1F0675823}" srcOrd="7" destOrd="0" presId="urn:microsoft.com/office/officeart/2005/8/layout/list1"/>
    <dgm:cxn modelId="{CB62CAB3-D035-493E-B874-9D4565EAC177}" type="presParOf" srcId="{9BA1F654-0568-40E7-8C02-A96B04CEBE5B}" destId="{6ABABC6B-8BB1-45FA-98B2-81700C4354F2}" srcOrd="8" destOrd="0" presId="urn:microsoft.com/office/officeart/2005/8/layout/list1"/>
    <dgm:cxn modelId="{DEFDB3F3-2BFA-4735-A7A8-A9A422214CE0}" type="presParOf" srcId="{6ABABC6B-8BB1-45FA-98B2-81700C4354F2}" destId="{933D36F6-BA8F-4AC9-86EE-A95840038FDC}" srcOrd="0" destOrd="0" presId="urn:microsoft.com/office/officeart/2005/8/layout/list1"/>
    <dgm:cxn modelId="{4E73042C-456A-44E2-90F3-381B936853AD}" type="presParOf" srcId="{6ABABC6B-8BB1-45FA-98B2-81700C4354F2}" destId="{51615D3E-859B-4BA2-9A4C-4121DDC4CB06}" srcOrd="1" destOrd="0" presId="urn:microsoft.com/office/officeart/2005/8/layout/list1"/>
    <dgm:cxn modelId="{79BEDE0F-AA7E-49A4-8064-341C9E0AFCAC}" type="presParOf" srcId="{9BA1F654-0568-40E7-8C02-A96B04CEBE5B}" destId="{0CBB8990-9677-402B-8FC2-4F343483DAB8}" srcOrd="9" destOrd="0" presId="urn:microsoft.com/office/officeart/2005/8/layout/list1"/>
    <dgm:cxn modelId="{80DE034A-9599-4802-8DD8-678BE47DA2CE}" type="presParOf" srcId="{9BA1F654-0568-40E7-8C02-A96B04CEBE5B}" destId="{7EF4A40F-253D-411B-9A8F-F31B5AFB8140}" srcOrd="10" destOrd="0" presId="urn:microsoft.com/office/officeart/2005/8/layout/list1"/>
    <dgm:cxn modelId="{C697B51C-9885-4A19-BAF7-D4DD479585D7}" type="presParOf" srcId="{9BA1F654-0568-40E7-8C02-A96B04CEBE5B}" destId="{5A1BDAC3-D80D-4D09-AF29-673999C1F10C}" srcOrd="11" destOrd="0" presId="urn:microsoft.com/office/officeart/2005/8/layout/list1"/>
    <dgm:cxn modelId="{AA23DA10-8AE3-4468-B7B7-16DB489571EF}" type="presParOf" srcId="{9BA1F654-0568-40E7-8C02-A96B04CEBE5B}" destId="{85F29E19-5139-4EDD-B1B2-5D3AA442A550}" srcOrd="12" destOrd="0" presId="urn:microsoft.com/office/officeart/2005/8/layout/list1"/>
    <dgm:cxn modelId="{C87265D6-2597-4196-8272-C67A65A216A4}" type="presParOf" srcId="{85F29E19-5139-4EDD-B1B2-5D3AA442A550}" destId="{9E6FF61D-3518-4A1E-8319-4C76F77C6CEC}" srcOrd="0" destOrd="0" presId="urn:microsoft.com/office/officeart/2005/8/layout/list1"/>
    <dgm:cxn modelId="{58F8F7AF-A660-432D-A7E0-254C3F869E09}" type="presParOf" srcId="{85F29E19-5139-4EDD-B1B2-5D3AA442A550}" destId="{6901DEEF-94F9-4EF1-892D-1D9F6466D841}" srcOrd="1" destOrd="0" presId="urn:microsoft.com/office/officeart/2005/8/layout/list1"/>
    <dgm:cxn modelId="{77B1A866-E0C7-41E3-9E2A-66943C11836B}" type="presParOf" srcId="{9BA1F654-0568-40E7-8C02-A96B04CEBE5B}" destId="{B1FC2C0B-84D1-48B3-B7ED-E24A942FF191}" srcOrd="13" destOrd="0" presId="urn:microsoft.com/office/officeart/2005/8/layout/list1"/>
    <dgm:cxn modelId="{CF41A683-E28D-4766-A407-F6B49F25D7C9}" type="presParOf" srcId="{9BA1F654-0568-40E7-8C02-A96B04CEBE5B}" destId="{B7D75DF9-4667-4389-B1F7-453DE945225A}" srcOrd="14" destOrd="0" presId="urn:microsoft.com/office/officeart/2005/8/layout/list1"/>
    <dgm:cxn modelId="{B7E73B04-6B59-4287-A967-C2B8A257C277}" type="presParOf" srcId="{9BA1F654-0568-40E7-8C02-A96B04CEBE5B}" destId="{B239FCE9-0BAB-47FB-B4B0-4FE044FE9A99}" srcOrd="15" destOrd="0" presId="urn:microsoft.com/office/officeart/2005/8/layout/list1"/>
    <dgm:cxn modelId="{DEA24664-B7F1-4C98-B61C-6E1D540BCD33}" type="presParOf" srcId="{9BA1F654-0568-40E7-8C02-A96B04CEBE5B}" destId="{4E2AAAC3-4F48-410C-AD73-6E48CAFE446D}" srcOrd="16" destOrd="0" presId="urn:microsoft.com/office/officeart/2005/8/layout/list1"/>
    <dgm:cxn modelId="{3C8C8B10-5F21-4119-A86C-A5A3D72E6D8D}" type="presParOf" srcId="{4E2AAAC3-4F48-410C-AD73-6E48CAFE446D}" destId="{7D7FC775-7D95-4FA0-8A30-3C0B47C28028}" srcOrd="0" destOrd="0" presId="urn:microsoft.com/office/officeart/2005/8/layout/list1"/>
    <dgm:cxn modelId="{DE46E6A6-8A31-4C83-81AB-479E6CEC5738}" type="presParOf" srcId="{4E2AAAC3-4F48-410C-AD73-6E48CAFE446D}" destId="{4D7D1884-8B50-4DCC-911D-91DF0D6A4BB4}" srcOrd="1" destOrd="0" presId="urn:microsoft.com/office/officeart/2005/8/layout/list1"/>
    <dgm:cxn modelId="{BD6F6D17-459D-4937-BE05-4E5C924DD173}" type="presParOf" srcId="{9BA1F654-0568-40E7-8C02-A96B04CEBE5B}" destId="{4E51BEBB-E1F1-4DA4-B495-BFC86324209D}" srcOrd="17" destOrd="0" presId="urn:microsoft.com/office/officeart/2005/8/layout/list1"/>
    <dgm:cxn modelId="{F10E02FA-B5A7-4573-BDAD-A96AEAEC7A92}" type="presParOf" srcId="{9BA1F654-0568-40E7-8C02-A96B04CEBE5B}" destId="{3A25200C-9CB7-47A7-9266-7684E8FDF15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1B151C-9AAA-410A-97ED-31C91D8C829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120359B-B064-4B6F-B44E-73BF1AD54F52}">
      <dgm:prSet phldrT="[Текст]" custT="1"/>
      <dgm:spPr/>
      <dgm:t>
        <a:bodyPr/>
        <a:lstStyle/>
        <a:p>
          <a:r>
            <a:rPr lang="ru-RU" sz="2000" dirty="0" smtClean="0"/>
            <a:t>Качество оформления документов</a:t>
          </a:r>
          <a:endParaRPr lang="ru-RU" sz="2000" dirty="0"/>
        </a:p>
      </dgm:t>
    </dgm:pt>
    <dgm:pt modelId="{2BE96E7B-D342-47BD-959F-EC37F318E397}" type="parTrans" cxnId="{F2B6A872-EEBF-4417-8CBB-20E8D332CB52}">
      <dgm:prSet/>
      <dgm:spPr/>
      <dgm:t>
        <a:bodyPr/>
        <a:lstStyle/>
        <a:p>
          <a:endParaRPr lang="ru-RU"/>
        </a:p>
      </dgm:t>
    </dgm:pt>
    <dgm:pt modelId="{4C89C6D2-F319-41AB-AF5C-52D25EDC75FE}" type="sibTrans" cxnId="{F2B6A872-EEBF-4417-8CBB-20E8D332CB52}">
      <dgm:prSet/>
      <dgm:spPr/>
      <dgm:t>
        <a:bodyPr/>
        <a:lstStyle/>
        <a:p>
          <a:endParaRPr lang="ru-RU"/>
        </a:p>
      </dgm:t>
    </dgm:pt>
    <dgm:pt modelId="{A057550D-CC21-4F22-BFB5-56F58339A6A6}">
      <dgm:prSet phldrT="[Текст]" custT="1"/>
      <dgm:spPr/>
      <dgm:t>
        <a:bodyPr/>
        <a:lstStyle/>
        <a:p>
          <a:r>
            <a:rPr lang="ru-RU" sz="2000" dirty="0" smtClean="0"/>
            <a:t>Оперативность подготовки документов</a:t>
          </a:r>
          <a:endParaRPr lang="ru-RU" sz="2000" dirty="0"/>
        </a:p>
      </dgm:t>
    </dgm:pt>
    <dgm:pt modelId="{3E0BE6B8-9D5B-4D6E-A598-8F7CCD538803}" type="parTrans" cxnId="{8FA81330-FCD6-4D24-BF17-5587583EBD9D}">
      <dgm:prSet/>
      <dgm:spPr/>
      <dgm:t>
        <a:bodyPr/>
        <a:lstStyle/>
        <a:p>
          <a:endParaRPr lang="ru-RU"/>
        </a:p>
      </dgm:t>
    </dgm:pt>
    <dgm:pt modelId="{9E06475A-C404-4BB0-AC6C-1B8DC94307F3}" type="sibTrans" cxnId="{8FA81330-FCD6-4D24-BF17-5587583EBD9D}">
      <dgm:prSet/>
      <dgm:spPr/>
      <dgm:t>
        <a:bodyPr/>
        <a:lstStyle/>
        <a:p>
          <a:endParaRPr lang="ru-RU"/>
        </a:p>
      </dgm:t>
    </dgm:pt>
    <dgm:pt modelId="{850B3920-8E9C-42E9-B018-F9FE24F720E6}">
      <dgm:prSet phldrT="[Текст]" custT="1"/>
      <dgm:spPr/>
      <dgm:t>
        <a:bodyPr/>
        <a:lstStyle/>
        <a:p>
          <a:r>
            <a:rPr lang="ru-RU" sz="2000" dirty="0" smtClean="0"/>
            <a:t>Отношения с коллегами</a:t>
          </a:r>
          <a:endParaRPr lang="ru-RU" sz="2000" dirty="0"/>
        </a:p>
      </dgm:t>
    </dgm:pt>
    <dgm:pt modelId="{50C2D5EA-161C-407E-81E4-C09836781B28}" type="parTrans" cxnId="{94C5951E-577B-4BBB-BC62-BA0C229292B6}">
      <dgm:prSet/>
      <dgm:spPr/>
      <dgm:t>
        <a:bodyPr/>
        <a:lstStyle/>
        <a:p>
          <a:endParaRPr lang="ru-RU"/>
        </a:p>
      </dgm:t>
    </dgm:pt>
    <dgm:pt modelId="{9999A1F5-622A-4F94-9BB8-0D1F871057A6}" type="sibTrans" cxnId="{94C5951E-577B-4BBB-BC62-BA0C229292B6}">
      <dgm:prSet/>
      <dgm:spPr/>
      <dgm:t>
        <a:bodyPr/>
        <a:lstStyle/>
        <a:p>
          <a:endParaRPr lang="ru-RU"/>
        </a:p>
      </dgm:t>
    </dgm:pt>
    <dgm:pt modelId="{114787E4-5D16-4258-B487-8DCD5E53FC33}">
      <dgm:prSet phldrT="[Текст]" custT="1"/>
      <dgm:spPr/>
      <dgm:t>
        <a:bodyPr/>
        <a:lstStyle/>
        <a:p>
          <a:r>
            <a:rPr lang="ru-RU" sz="2000" dirty="0" smtClean="0"/>
            <a:t>Обработка заявок подразделений</a:t>
          </a:r>
          <a:endParaRPr lang="ru-RU" sz="2000" dirty="0"/>
        </a:p>
      </dgm:t>
    </dgm:pt>
    <dgm:pt modelId="{7A79DF82-C8A2-4280-AC34-C68149933093}" type="parTrans" cxnId="{652E3E28-402E-4302-97BC-010211AFD9DF}">
      <dgm:prSet/>
      <dgm:spPr/>
      <dgm:t>
        <a:bodyPr/>
        <a:lstStyle/>
        <a:p>
          <a:endParaRPr lang="ru-RU"/>
        </a:p>
      </dgm:t>
    </dgm:pt>
    <dgm:pt modelId="{FA7B5BC5-A589-4080-AF9F-471CC0861F04}" type="sibTrans" cxnId="{652E3E28-402E-4302-97BC-010211AFD9DF}">
      <dgm:prSet/>
      <dgm:spPr/>
      <dgm:t>
        <a:bodyPr/>
        <a:lstStyle/>
        <a:p>
          <a:endParaRPr lang="ru-RU"/>
        </a:p>
      </dgm:t>
    </dgm:pt>
    <dgm:pt modelId="{552317B3-0870-4FB9-AB2C-8BC36C9BBE41}">
      <dgm:prSet phldrT="[Текст]" custT="1"/>
      <dgm:spPr/>
      <dgm:t>
        <a:bodyPr/>
        <a:lstStyle/>
        <a:p>
          <a:r>
            <a:rPr lang="ru-RU" sz="2000" dirty="0" smtClean="0"/>
            <a:t>Своевременность передачи информации</a:t>
          </a:r>
          <a:endParaRPr lang="ru-RU" sz="2000" dirty="0"/>
        </a:p>
      </dgm:t>
    </dgm:pt>
    <dgm:pt modelId="{AA51FCF6-FB9C-4ADF-ABA6-079F9EA5F5F3}" type="parTrans" cxnId="{7A6A0A51-400F-4015-A07F-4E787FD6DA0C}">
      <dgm:prSet/>
      <dgm:spPr/>
      <dgm:t>
        <a:bodyPr/>
        <a:lstStyle/>
        <a:p>
          <a:endParaRPr lang="ru-RU"/>
        </a:p>
      </dgm:t>
    </dgm:pt>
    <dgm:pt modelId="{034AF474-26E5-4CF1-A93B-7BF1020A67DB}" type="sibTrans" cxnId="{7A6A0A51-400F-4015-A07F-4E787FD6DA0C}">
      <dgm:prSet/>
      <dgm:spPr/>
      <dgm:t>
        <a:bodyPr/>
        <a:lstStyle/>
        <a:p>
          <a:endParaRPr lang="ru-RU"/>
        </a:p>
      </dgm:t>
    </dgm:pt>
    <dgm:pt modelId="{D2C3707F-F5A9-4794-B0A0-2001D75CF331}" type="pres">
      <dgm:prSet presAssocID="{C41B151C-9AAA-410A-97ED-31C91D8C8290}" presName="linear" presStyleCnt="0">
        <dgm:presLayoutVars>
          <dgm:dir/>
          <dgm:animLvl val="lvl"/>
          <dgm:resizeHandles val="exact"/>
        </dgm:presLayoutVars>
      </dgm:prSet>
      <dgm:spPr/>
      <dgm:t>
        <a:bodyPr/>
        <a:lstStyle/>
        <a:p>
          <a:endParaRPr lang="ru-RU"/>
        </a:p>
      </dgm:t>
    </dgm:pt>
    <dgm:pt modelId="{0A5AB174-C583-445C-86D2-620AB9581ECB}" type="pres">
      <dgm:prSet presAssocID="{D120359B-B064-4B6F-B44E-73BF1AD54F52}" presName="parentLin" presStyleCnt="0"/>
      <dgm:spPr/>
    </dgm:pt>
    <dgm:pt modelId="{6177CBFE-9E9D-45D5-9F3C-F2CB75166913}" type="pres">
      <dgm:prSet presAssocID="{D120359B-B064-4B6F-B44E-73BF1AD54F52}" presName="parentLeftMargin" presStyleLbl="node1" presStyleIdx="0" presStyleCnt="5"/>
      <dgm:spPr/>
      <dgm:t>
        <a:bodyPr/>
        <a:lstStyle/>
        <a:p>
          <a:endParaRPr lang="ru-RU"/>
        </a:p>
      </dgm:t>
    </dgm:pt>
    <dgm:pt modelId="{69E1E941-48C8-4A5B-8544-71DED4985115}" type="pres">
      <dgm:prSet presAssocID="{D120359B-B064-4B6F-B44E-73BF1AD54F52}" presName="parentText" presStyleLbl="node1" presStyleIdx="0" presStyleCnt="5">
        <dgm:presLayoutVars>
          <dgm:chMax val="0"/>
          <dgm:bulletEnabled val="1"/>
        </dgm:presLayoutVars>
      </dgm:prSet>
      <dgm:spPr/>
      <dgm:t>
        <a:bodyPr/>
        <a:lstStyle/>
        <a:p>
          <a:endParaRPr lang="ru-RU"/>
        </a:p>
      </dgm:t>
    </dgm:pt>
    <dgm:pt modelId="{C7031A2C-C706-49C6-AA36-4DBB5F519AE2}" type="pres">
      <dgm:prSet presAssocID="{D120359B-B064-4B6F-B44E-73BF1AD54F52}" presName="negativeSpace" presStyleCnt="0"/>
      <dgm:spPr/>
    </dgm:pt>
    <dgm:pt modelId="{223F8502-9D18-4DBB-B42C-9863AE3A130E}" type="pres">
      <dgm:prSet presAssocID="{D120359B-B064-4B6F-B44E-73BF1AD54F52}" presName="childText" presStyleLbl="conFgAcc1" presStyleIdx="0" presStyleCnt="5">
        <dgm:presLayoutVars>
          <dgm:bulletEnabled val="1"/>
        </dgm:presLayoutVars>
      </dgm:prSet>
      <dgm:spPr/>
    </dgm:pt>
    <dgm:pt modelId="{E08FD09F-F308-47B0-914F-D63C479C0EB9}" type="pres">
      <dgm:prSet presAssocID="{4C89C6D2-F319-41AB-AF5C-52D25EDC75FE}" presName="spaceBetweenRectangles" presStyleCnt="0"/>
      <dgm:spPr/>
    </dgm:pt>
    <dgm:pt modelId="{0B6AD79D-3DDC-4F85-A084-05C2E3038618}" type="pres">
      <dgm:prSet presAssocID="{A057550D-CC21-4F22-BFB5-56F58339A6A6}" presName="parentLin" presStyleCnt="0"/>
      <dgm:spPr/>
    </dgm:pt>
    <dgm:pt modelId="{F8D3B9CB-2218-4A61-9E8C-67D571038028}" type="pres">
      <dgm:prSet presAssocID="{A057550D-CC21-4F22-BFB5-56F58339A6A6}" presName="parentLeftMargin" presStyleLbl="node1" presStyleIdx="0" presStyleCnt="5"/>
      <dgm:spPr/>
      <dgm:t>
        <a:bodyPr/>
        <a:lstStyle/>
        <a:p>
          <a:endParaRPr lang="ru-RU"/>
        </a:p>
      </dgm:t>
    </dgm:pt>
    <dgm:pt modelId="{37707362-9531-4A2D-9211-0047BD4E7537}" type="pres">
      <dgm:prSet presAssocID="{A057550D-CC21-4F22-BFB5-56F58339A6A6}" presName="parentText" presStyleLbl="node1" presStyleIdx="1" presStyleCnt="5" custScaleY="153397">
        <dgm:presLayoutVars>
          <dgm:chMax val="0"/>
          <dgm:bulletEnabled val="1"/>
        </dgm:presLayoutVars>
      </dgm:prSet>
      <dgm:spPr/>
      <dgm:t>
        <a:bodyPr/>
        <a:lstStyle/>
        <a:p>
          <a:endParaRPr lang="ru-RU"/>
        </a:p>
      </dgm:t>
    </dgm:pt>
    <dgm:pt modelId="{F9FB17A7-83CA-44D3-8724-4CB7A78C6D91}" type="pres">
      <dgm:prSet presAssocID="{A057550D-CC21-4F22-BFB5-56F58339A6A6}" presName="negativeSpace" presStyleCnt="0"/>
      <dgm:spPr/>
    </dgm:pt>
    <dgm:pt modelId="{C47CA222-8BC6-4401-88C6-5EB050BF7E70}" type="pres">
      <dgm:prSet presAssocID="{A057550D-CC21-4F22-BFB5-56F58339A6A6}" presName="childText" presStyleLbl="conFgAcc1" presStyleIdx="1" presStyleCnt="5">
        <dgm:presLayoutVars>
          <dgm:bulletEnabled val="1"/>
        </dgm:presLayoutVars>
      </dgm:prSet>
      <dgm:spPr/>
    </dgm:pt>
    <dgm:pt modelId="{32588BDD-2BE2-4137-8DE6-FA3A46E4C854}" type="pres">
      <dgm:prSet presAssocID="{9E06475A-C404-4BB0-AC6C-1B8DC94307F3}" presName="spaceBetweenRectangles" presStyleCnt="0"/>
      <dgm:spPr/>
    </dgm:pt>
    <dgm:pt modelId="{1675DEE8-9F2A-472B-85AC-EBE5A90E9C52}" type="pres">
      <dgm:prSet presAssocID="{850B3920-8E9C-42E9-B018-F9FE24F720E6}" presName="parentLin" presStyleCnt="0"/>
      <dgm:spPr/>
    </dgm:pt>
    <dgm:pt modelId="{3594CBC4-8555-4DCC-ABAB-07115CF4462C}" type="pres">
      <dgm:prSet presAssocID="{850B3920-8E9C-42E9-B018-F9FE24F720E6}" presName="parentLeftMargin" presStyleLbl="node1" presStyleIdx="1" presStyleCnt="5"/>
      <dgm:spPr/>
      <dgm:t>
        <a:bodyPr/>
        <a:lstStyle/>
        <a:p>
          <a:endParaRPr lang="ru-RU"/>
        </a:p>
      </dgm:t>
    </dgm:pt>
    <dgm:pt modelId="{A6C6A3C5-5B1B-4A36-A91F-5CA98E72CD08}" type="pres">
      <dgm:prSet presAssocID="{850B3920-8E9C-42E9-B018-F9FE24F720E6}" presName="parentText" presStyleLbl="node1" presStyleIdx="2" presStyleCnt="5">
        <dgm:presLayoutVars>
          <dgm:chMax val="0"/>
          <dgm:bulletEnabled val="1"/>
        </dgm:presLayoutVars>
      </dgm:prSet>
      <dgm:spPr/>
      <dgm:t>
        <a:bodyPr/>
        <a:lstStyle/>
        <a:p>
          <a:endParaRPr lang="ru-RU"/>
        </a:p>
      </dgm:t>
    </dgm:pt>
    <dgm:pt modelId="{E0D882CD-22D2-4B01-88B5-2768777AB838}" type="pres">
      <dgm:prSet presAssocID="{850B3920-8E9C-42E9-B018-F9FE24F720E6}" presName="negativeSpace" presStyleCnt="0"/>
      <dgm:spPr/>
    </dgm:pt>
    <dgm:pt modelId="{5CA06622-77E2-43D7-95EB-6B7337662407}" type="pres">
      <dgm:prSet presAssocID="{850B3920-8E9C-42E9-B018-F9FE24F720E6}" presName="childText" presStyleLbl="conFgAcc1" presStyleIdx="2" presStyleCnt="5">
        <dgm:presLayoutVars>
          <dgm:bulletEnabled val="1"/>
        </dgm:presLayoutVars>
      </dgm:prSet>
      <dgm:spPr/>
    </dgm:pt>
    <dgm:pt modelId="{615719F4-05A9-42DC-8E6E-439E3F75C9C6}" type="pres">
      <dgm:prSet presAssocID="{9999A1F5-622A-4F94-9BB8-0D1F871057A6}" presName="spaceBetweenRectangles" presStyleCnt="0"/>
      <dgm:spPr/>
    </dgm:pt>
    <dgm:pt modelId="{0A611EA5-43C2-4B5A-A9A7-ECA3FB82C3E3}" type="pres">
      <dgm:prSet presAssocID="{114787E4-5D16-4258-B487-8DCD5E53FC33}" presName="parentLin" presStyleCnt="0"/>
      <dgm:spPr/>
    </dgm:pt>
    <dgm:pt modelId="{A2BC2154-C56E-406A-B010-AF9ED8AE5B36}" type="pres">
      <dgm:prSet presAssocID="{114787E4-5D16-4258-B487-8DCD5E53FC33}" presName="parentLeftMargin" presStyleLbl="node1" presStyleIdx="2" presStyleCnt="5"/>
      <dgm:spPr/>
      <dgm:t>
        <a:bodyPr/>
        <a:lstStyle/>
        <a:p>
          <a:endParaRPr lang="ru-RU"/>
        </a:p>
      </dgm:t>
    </dgm:pt>
    <dgm:pt modelId="{04B121FC-FA3F-4982-9BB0-1936B5FB1966}" type="pres">
      <dgm:prSet presAssocID="{114787E4-5D16-4258-B487-8DCD5E53FC33}" presName="parentText" presStyleLbl="node1" presStyleIdx="3" presStyleCnt="5">
        <dgm:presLayoutVars>
          <dgm:chMax val="0"/>
          <dgm:bulletEnabled val="1"/>
        </dgm:presLayoutVars>
      </dgm:prSet>
      <dgm:spPr/>
      <dgm:t>
        <a:bodyPr/>
        <a:lstStyle/>
        <a:p>
          <a:endParaRPr lang="ru-RU"/>
        </a:p>
      </dgm:t>
    </dgm:pt>
    <dgm:pt modelId="{9B6B2DD4-4329-4156-B8E9-92708911BFE0}" type="pres">
      <dgm:prSet presAssocID="{114787E4-5D16-4258-B487-8DCD5E53FC33}" presName="negativeSpace" presStyleCnt="0"/>
      <dgm:spPr/>
    </dgm:pt>
    <dgm:pt modelId="{1889AB71-42C3-4528-B587-F7E8DC5B7CA3}" type="pres">
      <dgm:prSet presAssocID="{114787E4-5D16-4258-B487-8DCD5E53FC33}" presName="childText" presStyleLbl="conFgAcc1" presStyleIdx="3" presStyleCnt="5">
        <dgm:presLayoutVars>
          <dgm:bulletEnabled val="1"/>
        </dgm:presLayoutVars>
      </dgm:prSet>
      <dgm:spPr/>
    </dgm:pt>
    <dgm:pt modelId="{C6D73935-4C26-4062-BA83-EC26BD2EDDD7}" type="pres">
      <dgm:prSet presAssocID="{FA7B5BC5-A589-4080-AF9F-471CC0861F04}" presName="spaceBetweenRectangles" presStyleCnt="0"/>
      <dgm:spPr/>
    </dgm:pt>
    <dgm:pt modelId="{8D64F0FE-1E44-43AC-9C91-F397536C3A45}" type="pres">
      <dgm:prSet presAssocID="{552317B3-0870-4FB9-AB2C-8BC36C9BBE41}" presName="parentLin" presStyleCnt="0"/>
      <dgm:spPr/>
    </dgm:pt>
    <dgm:pt modelId="{8D7B7590-BCAE-4956-AA06-D245F7AD1771}" type="pres">
      <dgm:prSet presAssocID="{552317B3-0870-4FB9-AB2C-8BC36C9BBE41}" presName="parentLeftMargin" presStyleLbl="node1" presStyleIdx="3" presStyleCnt="5"/>
      <dgm:spPr/>
      <dgm:t>
        <a:bodyPr/>
        <a:lstStyle/>
        <a:p>
          <a:endParaRPr lang="ru-RU"/>
        </a:p>
      </dgm:t>
    </dgm:pt>
    <dgm:pt modelId="{1030502F-C6AF-4BBD-9340-92EB7F4A2E0E}" type="pres">
      <dgm:prSet presAssocID="{552317B3-0870-4FB9-AB2C-8BC36C9BBE41}" presName="parentText" presStyleLbl="node1" presStyleIdx="4" presStyleCnt="5" custScaleY="146582">
        <dgm:presLayoutVars>
          <dgm:chMax val="0"/>
          <dgm:bulletEnabled val="1"/>
        </dgm:presLayoutVars>
      </dgm:prSet>
      <dgm:spPr/>
      <dgm:t>
        <a:bodyPr/>
        <a:lstStyle/>
        <a:p>
          <a:endParaRPr lang="ru-RU"/>
        </a:p>
      </dgm:t>
    </dgm:pt>
    <dgm:pt modelId="{B9B4D760-3FB9-490F-AF41-8F8DDE267FF4}" type="pres">
      <dgm:prSet presAssocID="{552317B3-0870-4FB9-AB2C-8BC36C9BBE41}" presName="negativeSpace" presStyleCnt="0"/>
      <dgm:spPr/>
    </dgm:pt>
    <dgm:pt modelId="{F65DD256-101B-4DCE-B53D-4C75989F27B6}" type="pres">
      <dgm:prSet presAssocID="{552317B3-0870-4FB9-AB2C-8BC36C9BBE41}" presName="childText" presStyleLbl="conFgAcc1" presStyleIdx="4" presStyleCnt="5">
        <dgm:presLayoutVars>
          <dgm:bulletEnabled val="1"/>
        </dgm:presLayoutVars>
      </dgm:prSet>
      <dgm:spPr/>
    </dgm:pt>
  </dgm:ptLst>
  <dgm:cxnLst>
    <dgm:cxn modelId="{8910B9EF-618E-4109-8B52-2E62FF08F42B}" type="presOf" srcId="{114787E4-5D16-4258-B487-8DCD5E53FC33}" destId="{04B121FC-FA3F-4982-9BB0-1936B5FB1966}" srcOrd="1" destOrd="0" presId="urn:microsoft.com/office/officeart/2005/8/layout/list1"/>
    <dgm:cxn modelId="{8FA81330-FCD6-4D24-BF17-5587583EBD9D}" srcId="{C41B151C-9AAA-410A-97ED-31C91D8C8290}" destId="{A057550D-CC21-4F22-BFB5-56F58339A6A6}" srcOrd="1" destOrd="0" parTransId="{3E0BE6B8-9D5B-4D6E-A598-8F7CCD538803}" sibTransId="{9E06475A-C404-4BB0-AC6C-1B8DC94307F3}"/>
    <dgm:cxn modelId="{89E388E9-D252-4AB2-8B75-D465FDBA7996}" type="presOf" srcId="{850B3920-8E9C-42E9-B018-F9FE24F720E6}" destId="{3594CBC4-8555-4DCC-ABAB-07115CF4462C}" srcOrd="0" destOrd="0" presId="urn:microsoft.com/office/officeart/2005/8/layout/list1"/>
    <dgm:cxn modelId="{B45F241E-49AC-4D36-A928-09EECD8156B8}" type="presOf" srcId="{C41B151C-9AAA-410A-97ED-31C91D8C8290}" destId="{D2C3707F-F5A9-4794-B0A0-2001D75CF331}" srcOrd="0" destOrd="0" presId="urn:microsoft.com/office/officeart/2005/8/layout/list1"/>
    <dgm:cxn modelId="{7A6A0A51-400F-4015-A07F-4E787FD6DA0C}" srcId="{C41B151C-9AAA-410A-97ED-31C91D8C8290}" destId="{552317B3-0870-4FB9-AB2C-8BC36C9BBE41}" srcOrd="4" destOrd="0" parTransId="{AA51FCF6-FB9C-4ADF-ABA6-079F9EA5F5F3}" sibTransId="{034AF474-26E5-4CF1-A93B-7BF1020A67DB}"/>
    <dgm:cxn modelId="{7BBA155D-8E7F-470A-BB25-2781ED0221A6}" type="presOf" srcId="{D120359B-B064-4B6F-B44E-73BF1AD54F52}" destId="{69E1E941-48C8-4A5B-8544-71DED4985115}" srcOrd="1" destOrd="0" presId="urn:microsoft.com/office/officeart/2005/8/layout/list1"/>
    <dgm:cxn modelId="{5FA08F65-6D79-4BF7-8582-6282AD49DEE5}" type="presOf" srcId="{A057550D-CC21-4F22-BFB5-56F58339A6A6}" destId="{F8D3B9CB-2218-4A61-9E8C-67D571038028}" srcOrd="0" destOrd="0" presId="urn:microsoft.com/office/officeart/2005/8/layout/list1"/>
    <dgm:cxn modelId="{69725D74-0A33-4847-B40D-14A5CD3462EE}" type="presOf" srcId="{D120359B-B064-4B6F-B44E-73BF1AD54F52}" destId="{6177CBFE-9E9D-45D5-9F3C-F2CB75166913}" srcOrd="0" destOrd="0" presId="urn:microsoft.com/office/officeart/2005/8/layout/list1"/>
    <dgm:cxn modelId="{652E3E28-402E-4302-97BC-010211AFD9DF}" srcId="{C41B151C-9AAA-410A-97ED-31C91D8C8290}" destId="{114787E4-5D16-4258-B487-8DCD5E53FC33}" srcOrd="3" destOrd="0" parTransId="{7A79DF82-C8A2-4280-AC34-C68149933093}" sibTransId="{FA7B5BC5-A589-4080-AF9F-471CC0861F04}"/>
    <dgm:cxn modelId="{23784596-0117-4A55-85DF-2EAFFE5E2454}" type="presOf" srcId="{850B3920-8E9C-42E9-B018-F9FE24F720E6}" destId="{A6C6A3C5-5B1B-4A36-A91F-5CA98E72CD08}" srcOrd="1" destOrd="0" presId="urn:microsoft.com/office/officeart/2005/8/layout/list1"/>
    <dgm:cxn modelId="{26193FF5-1517-437B-B832-623B02FE025B}" type="presOf" srcId="{552317B3-0870-4FB9-AB2C-8BC36C9BBE41}" destId="{1030502F-C6AF-4BBD-9340-92EB7F4A2E0E}" srcOrd="1" destOrd="0" presId="urn:microsoft.com/office/officeart/2005/8/layout/list1"/>
    <dgm:cxn modelId="{DC829E39-4E69-43D3-AC21-AADD58C57C85}" type="presOf" srcId="{552317B3-0870-4FB9-AB2C-8BC36C9BBE41}" destId="{8D7B7590-BCAE-4956-AA06-D245F7AD1771}" srcOrd="0" destOrd="0" presId="urn:microsoft.com/office/officeart/2005/8/layout/list1"/>
    <dgm:cxn modelId="{F2B6A872-EEBF-4417-8CBB-20E8D332CB52}" srcId="{C41B151C-9AAA-410A-97ED-31C91D8C8290}" destId="{D120359B-B064-4B6F-B44E-73BF1AD54F52}" srcOrd="0" destOrd="0" parTransId="{2BE96E7B-D342-47BD-959F-EC37F318E397}" sibTransId="{4C89C6D2-F319-41AB-AF5C-52D25EDC75FE}"/>
    <dgm:cxn modelId="{702743D8-F5B4-4914-8782-21BF880E48AE}" type="presOf" srcId="{A057550D-CC21-4F22-BFB5-56F58339A6A6}" destId="{37707362-9531-4A2D-9211-0047BD4E7537}" srcOrd="1" destOrd="0" presId="urn:microsoft.com/office/officeart/2005/8/layout/list1"/>
    <dgm:cxn modelId="{7151BF67-4284-4DBC-8E86-BC6EE3824ED8}" type="presOf" srcId="{114787E4-5D16-4258-B487-8DCD5E53FC33}" destId="{A2BC2154-C56E-406A-B010-AF9ED8AE5B36}" srcOrd="0" destOrd="0" presId="urn:microsoft.com/office/officeart/2005/8/layout/list1"/>
    <dgm:cxn modelId="{94C5951E-577B-4BBB-BC62-BA0C229292B6}" srcId="{C41B151C-9AAA-410A-97ED-31C91D8C8290}" destId="{850B3920-8E9C-42E9-B018-F9FE24F720E6}" srcOrd="2" destOrd="0" parTransId="{50C2D5EA-161C-407E-81E4-C09836781B28}" sibTransId="{9999A1F5-622A-4F94-9BB8-0D1F871057A6}"/>
    <dgm:cxn modelId="{28BC691C-6A33-4114-BA8B-AEE9F3FE8A31}" type="presParOf" srcId="{D2C3707F-F5A9-4794-B0A0-2001D75CF331}" destId="{0A5AB174-C583-445C-86D2-620AB9581ECB}" srcOrd="0" destOrd="0" presId="urn:microsoft.com/office/officeart/2005/8/layout/list1"/>
    <dgm:cxn modelId="{80BEF64C-7DCA-407F-9ACC-6F0A1EFB08FC}" type="presParOf" srcId="{0A5AB174-C583-445C-86D2-620AB9581ECB}" destId="{6177CBFE-9E9D-45D5-9F3C-F2CB75166913}" srcOrd="0" destOrd="0" presId="urn:microsoft.com/office/officeart/2005/8/layout/list1"/>
    <dgm:cxn modelId="{E09F2E4C-04A2-4F95-9005-573428C76046}" type="presParOf" srcId="{0A5AB174-C583-445C-86D2-620AB9581ECB}" destId="{69E1E941-48C8-4A5B-8544-71DED4985115}" srcOrd="1" destOrd="0" presId="urn:microsoft.com/office/officeart/2005/8/layout/list1"/>
    <dgm:cxn modelId="{D4AC655B-31AC-4524-A9F4-DB3D9EA577E9}" type="presParOf" srcId="{D2C3707F-F5A9-4794-B0A0-2001D75CF331}" destId="{C7031A2C-C706-49C6-AA36-4DBB5F519AE2}" srcOrd="1" destOrd="0" presId="urn:microsoft.com/office/officeart/2005/8/layout/list1"/>
    <dgm:cxn modelId="{237081E2-8B17-4468-B591-BA6413FFF0CF}" type="presParOf" srcId="{D2C3707F-F5A9-4794-B0A0-2001D75CF331}" destId="{223F8502-9D18-4DBB-B42C-9863AE3A130E}" srcOrd="2" destOrd="0" presId="urn:microsoft.com/office/officeart/2005/8/layout/list1"/>
    <dgm:cxn modelId="{114CDD71-1AB1-4471-9366-B9AE1AE90893}" type="presParOf" srcId="{D2C3707F-F5A9-4794-B0A0-2001D75CF331}" destId="{E08FD09F-F308-47B0-914F-D63C479C0EB9}" srcOrd="3" destOrd="0" presId="urn:microsoft.com/office/officeart/2005/8/layout/list1"/>
    <dgm:cxn modelId="{D4C48BA8-9261-4310-8517-C12AAA50F2B7}" type="presParOf" srcId="{D2C3707F-F5A9-4794-B0A0-2001D75CF331}" destId="{0B6AD79D-3DDC-4F85-A084-05C2E3038618}" srcOrd="4" destOrd="0" presId="urn:microsoft.com/office/officeart/2005/8/layout/list1"/>
    <dgm:cxn modelId="{B303BCCE-19BE-4AFA-9627-33F91A82A0F3}" type="presParOf" srcId="{0B6AD79D-3DDC-4F85-A084-05C2E3038618}" destId="{F8D3B9CB-2218-4A61-9E8C-67D571038028}" srcOrd="0" destOrd="0" presId="urn:microsoft.com/office/officeart/2005/8/layout/list1"/>
    <dgm:cxn modelId="{85E18C17-C399-442B-BAE5-AEFA8B8F5C82}" type="presParOf" srcId="{0B6AD79D-3DDC-4F85-A084-05C2E3038618}" destId="{37707362-9531-4A2D-9211-0047BD4E7537}" srcOrd="1" destOrd="0" presId="urn:microsoft.com/office/officeart/2005/8/layout/list1"/>
    <dgm:cxn modelId="{C7016EC6-0D39-4109-9630-45564E0B8996}" type="presParOf" srcId="{D2C3707F-F5A9-4794-B0A0-2001D75CF331}" destId="{F9FB17A7-83CA-44D3-8724-4CB7A78C6D91}" srcOrd="5" destOrd="0" presId="urn:microsoft.com/office/officeart/2005/8/layout/list1"/>
    <dgm:cxn modelId="{11405159-6665-4B0C-BFE3-3A5CD4194005}" type="presParOf" srcId="{D2C3707F-F5A9-4794-B0A0-2001D75CF331}" destId="{C47CA222-8BC6-4401-88C6-5EB050BF7E70}" srcOrd="6" destOrd="0" presId="urn:microsoft.com/office/officeart/2005/8/layout/list1"/>
    <dgm:cxn modelId="{F209A385-D04E-4644-8BD8-35FCC712C242}" type="presParOf" srcId="{D2C3707F-F5A9-4794-B0A0-2001D75CF331}" destId="{32588BDD-2BE2-4137-8DE6-FA3A46E4C854}" srcOrd="7" destOrd="0" presId="urn:microsoft.com/office/officeart/2005/8/layout/list1"/>
    <dgm:cxn modelId="{35F58484-4B76-42D1-9B46-80BEA82E6DD8}" type="presParOf" srcId="{D2C3707F-F5A9-4794-B0A0-2001D75CF331}" destId="{1675DEE8-9F2A-472B-85AC-EBE5A90E9C52}" srcOrd="8" destOrd="0" presId="urn:microsoft.com/office/officeart/2005/8/layout/list1"/>
    <dgm:cxn modelId="{D3BD5E62-E3D6-4F1D-9ABC-3A1FC95FB6C2}" type="presParOf" srcId="{1675DEE8-9F2A-472B-85AC-EBE5A90E9C52}" destId="{3594CBC4-8555-4DCC-ABAB-07115CF4462C}" srcOrd="0" destOrd="0" presId="urn:microsoft.com/office/officeart/2005/8/layout/list1"/>
    <dgm:cxn modelId="{BD97C52F-BC1B-4DC0-B7C8-95897FDAC85E}" type="presParOf" srcId="{1675DEE8-9F2A-472B-85AC-EBE5A90E9C52}" destId="{A6C6A3C5-5B1B-4A36-A91F-5CA98E72CD08}" srcOrd="1" destOrd="0" presId="urn:microsoft.com/office/officeart/2005/8/layout/list1"/>
    <dgm:cxn modelId="{66616E0A-BAD8-4307-87AD-461A7FFD2EC4}" type="presParOf" srcId="{D2C3707F-F5A9-4794-B0A0-2001D75CF331}" destId="{E0D882CD-22D2-4B01-88B5-2768777AB838}" srcOrd="9" destOrd="0" presId="urn:microsoft.com/office/officeart/2005/8/layout/list1"/>
    <dgm:cxn modelId="{CDA1B2D8-63D5-4398-8AA9-AF8B17639674}" type="presParOf" srcId="{D2C3707F-F5A9-4794-B0A0-2001D75CF331}" destId="{5CA06622-77E2-43D7-95EB-6B7337662407}" srcOrd="10" destOrd="0" presId="urn:microsoft.com/office/officeart/2005/8/layout/list1"/>
    <dgm:cxn modelId="{A16D6657-2B4B-4FA3-A5CF-5536498FA2AF}" type="presParOf" srcId="{D2C3707F-F5A9-4794-B0A0-2001D75CF331}" destId="{615719F4-05A9-42DC-8E6E-439E3F75C9C6}" srcOrd="11" destOrd="0" presId="urn:microsoft.com/office/officeart/2005/8/layout/list1"/>
    <dgm:cxn modelId="{84FD02CD-7621-4593-8D80-F0880B52E9AC}" type="presParOf" srcId="{D2C3707F-F5A9-4794-B0A0-2001D75CF331}" destId="{0A611EA5-43C2-4B5A-A9A7-ECA3FB82C3E3}" srcOrd="12" destOrd="0" presId="urn:microsoft.com/office/officeart/2005/8/layout/list1"/>
    <dgm:cxn modelId="{6B85A77D-AF97-402F-B05C-293D3CA4B586}" type="presParOf" srcId="{0A611EA5-43C2-4B5A-A9A7-ECA3FB82C3E3}" destId="{A2BC2154-C56E-406A-B010-AF9ED8AE5B36}" srcOrd="0" destOrd="0" presId="urn:microsoft.com/office/officeart/2005/8/layout/list1"/>
    <dgm:cxn modelId="{57213C62-1FFC-4E30-B2AF-57F55575C0F0}" type="presParOf" srcId="{0A611EA5-43C2-4B5A-A9A7-ECA3FB82C3E3}" destId="{04B121FC-FA3F-4982-9BB0-1936B5FB1966}" srcOrd="1" destOrd="0" presId="urn:microsoft.com/office/officeart/2005/8/layout/list1"/>
    <dgm:cxn modelId="{80518A92-C173-4288-A8BF-72BE870A881B}" type="presParOf" srcId="{D2C3707F-F5A9-4794-B0A0-2001D75CF331}" destId="{9B6B2DD4-4329-4156-B8E9-92708911BFE0}" srcOrd="13" destOrd="0" presId="urn:microsoft.com/office/officeart/2005/8/layout/list1"/>
    <dgm:cxn modelId="{3172EE88-2A7D-4A91-9461-81BD7A57CE50}" type="presParOf" srcId="{D2C3707F-F5A9-4794-B0A0-2001D75CF331}" destId="{1889AB71-42C3-4528-B587-F7E8DC5B7CA3}" srcOrd="14" destOrd="0" presId="urn:microsoft.com/office/officeart/2005/8/layout/list1"/>
    <dgm:cxn modelId="{06DDBE1C-6436-4A9E-AA11-6A136903C3D9}" type="presParOf" srcId="{D2C3707F-F5A9-4794-B0A0-2001D75CF331}" destId="{C6D73935-4C26-4062-BA83-EC26BD2EDDD7}" srcOrd="15" destOrd="0" presId="urn:microsoft.com/office/officeart/2005/8/layout/list1"/>
    <dgm:cxn modelId="{B30C894F-2EAE-4B0C-804F-A22206305185}" type="presParOf" srcId="{D2C3707F-F5A9-4794-B0A0-2001D75CF331}" destId="{8D64F0FE-1E44-43AC-9C91-F397536C3A45}" srcOrd="16" destOrd="0" presId="urn:microsoft.com/office/officeart/2005/8/layout/list1"/>
    <dgm:cxn modelId="{7C8F9E4B-BBA1-476A-9F02-3CAC9FAC7264}" type="presParOf" srcId="{8D64F0FE-1E44-43AC-9C91-F397536C3A45}" destId="{8D7B7590-BCAE-4956-AA06-D245F7AD1771}" srcOrd="0" destOrd="0" presId="urn:microsoft.com/office/officeart/2005/8/layout/list1"/>
    <dgm:cxn modelId="{83362C4C-E31C-4D47-9150-BAE23827AD1F}" type="presParOf" srcId="{8D64F0FE-1E44-43AC-9C91-F397536C3A45}" destId="{1030502F-C6AF-4BBD-9340-92EB7F4A2E0E}" srcOrd="1" destOrd="0" presId="urn:microsoft.com/office/officeart/2005/8/layout/list1"/>
    <dgm:cxn modelId="{C161DAF7-7E73-4646-A7DD-2AAE0D5CC419}" type="presParOf" srcId="{D2C3707F-F5A9-4794-B0A0-2001D75CF331}" destId="{B9B4D760-3FB9-490F-AF41-8F8DDE267FF4}" srcOrd="17" destOrd="0" presId="urn:microsoft.com/office/officeart/2005/8/layout/list1"/>
    <dgm:cxn modelId="{379FBA91-9126-4D7C-AD21-D0C6FB953FF4}" type="presParOf" srcId="{D2C3707F-F5A9-4794-B0A0-2001D75CF331}" destId="{F65DD256-101B-4DCE-B53D-4C75989F27B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8F27DE-7390-4B31-8B8A-88F4ABAC6A4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91752D0-9B0E-4DA1-A147-49DB97DD21DA}">
      <dgm:prSet phldrT="[Текст]" custT="1"/>
      <dgm:spPr/>
      <dgm:t>
        <a:bodyPr/>
        <a:lstStyle/>
        <a:p>
          <a:r>
            <a:rPr lang="ru-RU" sz="2000" dirty="0" smtClean="0"/>
            <a:t>Объем производства</a:t>
          </a:r>
          <a:endParaRPr lang="ru-RU" sz="2000" dirty="0"/>
        </a:p>
      </dgm:t>
    </dgm:pt>
    <dgm:pt modelId="{D345AA83-41B6-46E6-88A0-F51D4C31F93D}" type="parTrans" cxnId="{2A39C92E-C43F-4320-B2E8-EC6BB286760B}">
      <dgm:prSet/>
      <dgm:spPr/>
      <dgm:t>
        <a:bodyPr/>
        <a:lstStyle/>
        <a:p>
          <a:endParaRPr lang="ru-RU"/>
        </a:p>
      </dgm:t>
    </dgm:pt>
    <dgm:pt modelId="{AC0EC14F-9C65-4145-9604-D50A452612B0}" type="sibTrans" cxnId="{2A39C92E-C43F-4320-B2E8-EC6BB286760B}">
      <dgm:prSet/>
      <dgm:spPr/>
      <dgm:t>
        <a:bodyPr/>
        <a:lstStyle/>
        <a:p>
          <a:endParaRPr lang="ru-RU"/>
        </a:p>
      </dgm:t>
    </dgm:pt>
    <dgm:pt modelId="{6360925E-EBBF-4219-810B-DBC9744D82E9}">
      <dgm:prSet phldrT="[Текст]" custT="1"/>
      <dgm:spPr/>
      <dgm:t>
        <a:bodyPr/>
        <a:lstStyle/>
        <a:p>
          <a:r>
            <a:rPr lang="ru-RU" sz="2000" dirty="0" smtClean="0"/>
            <a:t>Доля производства по ассортименту</a:t>
          </a:r>
          <a:endParaRPr lang="ru-RU" sz="2000" dirty="0"/>
        </a:p>
      </dgm:t>
    </dgm:pt>
    <dgm:pt modelId="{EF15B38E-458B-4B99-83BE-7C2996C2A736}" type="parTrans" cxnId="{50DD9352-0490-4876-B2DE-1D274B16E73B}">
      <dgm:prSet/>
      <dgm:spPr/>
      <dgm:t>
        <a:bodyPr/>
        <a:lstStyle/>
        <a:p>
          <a:endParaRPr lang="ru-RU"/>
        </a:p>
      </dgm:t>
    </dgm:pt>
    <dgm:pt modelId="{F8E36C6E-E611-436C-9CF0-A7D643565E36}" type="sibTrans" cxnId="{50DD9352-0490-4876-B2DE-1D274B16E73B}">
      <dgm:prSet/>
      <dgm:spPr/>
      <dgm:t>
        <a:bodyPr/>
        <a:lstStyle/>
        <a:p>
          <a:endParaRPr lang="ru-RU"/>
        </a:p>
      </dgm:t>
    </dgm:pt>
    <dgm:pt modelId="{75806FDC-B09C-4984-ABC9-10E706CE2E22}">
      <dgm:prSet phldrT="[Текст]" custT="1"/>
      <dgm:spPr/>
      <dgm:t>
        <a:bodyPr/>
        <a:lstStyle/>
        <a:p>
          <a:r>
            <a:rPr lang="ru-RU" sz="2000" dirty="0" smtClean="0"/>
            <a:t>Доля бракованных изделий</a:t>
          </a:r>
          <a:endParaRPr lang="ru-RU" sz="2000" dirty="0"/>
        </a:p>
      </dgm:t>
    </dgm:pt>
    <dgm:pt modelId="{1A6F3CD4-7D60-447E-927F-FFA045237A77}" type="parTrans" cxnId="{A791F694-5990-4A60-A903-E7AAD7107D64}">
      <dgm:prSet/>
      <dgm:spPr/>
      <dgm:t>
        <a:bodyPr/>
        <a:lstStyle/>
        <a:p>
          <a:endParaRPr lang="ru-RU"/>
        </a:p>
      </dgm:t>
    </dgm:pt>
    <dgm:pt modelId="{2A21C581-DFF6-4384-8CD6-00D5B6593F6E}" type="sibTrans" cxnId="{A791F694-5990-4A60-A903-E7AAD7107D64}">
      <dgm:prSet/>
      <dgm:spPr/>
      <dgm:t>
        <a:bodyPr/>
        <a:lstStyle/>
        <a:p>
          <a:endParaRPr lang="ru-RU"/>
        </a:p>
      </dgm:t>
    </dgm:pt>
    <dgm:pt modelId="{22F5E9EB-7E27-4598-9367-9E8F9CF704FB}">
      <dgm:prSet phldrT="[Текст]" custT="1"/>
      <dgm:spPr/>
      <dgm:t>
        <a:bodyPr/>
        <a:lstStyle/>
        <a:p>
          <a:r>
            <a:rPr lang="ru-RU" sz="2000" dirty="0" smtClean="0"/>
            <a:t>Материально-технические затраты</a:t>
          </a:r>
          <a:endParaRPr lang="ru-RU" sz="2000" dirty="0"/>
        </a:p>
      </dgm:t>
    </dgm:pt>
    <dgm:pt modelId="{EF3CAC36-06DC-4EAA-B5D4-5DD5B7B92B21}" type="parTrans" cxnId="{4FE69CB3-F0B0-436C-BE55-19F14F1B1338}">
      <dgm:prSet/>
      <dgm:spPr/>
      <dgm:t>
        <a:bodyPr/>
        <a:lstStyle/>
        <a:p>
          <a:endParaRPr lang="ru-RU"/>
        </a:p>
      </dgm:t>
    </dgm:pt>
    <dgm:pt modelId="{92887968-194D-42C1-9929-CABA9506538E}" type="sibTrans" cxnId="{4FE69CB3-F0B0-436C-BE55-19F14F1B1338}">
      <dgm:prSet/>
      <dgm:spPr/>
      <dgm:t>
        <a:bodyPr/>
        <a:lstStyle/>
        <a:p>
          <a:endParaRPr lang="ru-RU"/>
        </a:p>
      </dgm:t>
    </dgm:pt>
    <dgm:pt modelId="{C7C52355-A10D-4825-BE0F-21E34E2A082B}">
      <dgm:prSet phldrT="[Текст]" custT="1"/>
      <dgm:spPr/>
      <dgm:t>
        <a:bodyPr/>
        <a:lstStyle/>
        <a:p>
          <a:r>
            <a:rPr lang="ru-RU" sz="2000" dirty="0" smtClean="0"/>
            <a:t>Удовлетворенность внутренних клиентов</a:t>
          </a:r>
          <a:endParaRPr lang="ru-RU" sz="2000" dirty="0"/>
        </a:p>
      </dgm:t>
    </dgm:pt>
    <dgm:pt modelId="{98769D62-BE87-4135-93A8-6005E64BC292}" type="parTrans" cxnId="{57331AB0-F2B3-48C3-9077-81A68BE73239}">
      <dgm:prSet/>
      <dgm:spPr/>
      <dgm:t>
        <a:bodyPr/>
        <a:lstStyle/>
        <a:p>
          <a:endParaRPr lang="ru-RU"/>
        </a:p>
      </dgm:t>
    </dgm:pt>
    <dgm:pt modelId="{00F4C8A5-9F7B-4C31-8148-AF5D234B16AD}" type="sibTrans" cxnId="{57331AB0-F2B3-48C3-9077-81A68BE73239}">
      <dgm:prSet/>
      <dgm:spPr/>
      <dgm:t>
        <a:bodyPr/>
        <a:lstStyle/>
        <a:p>
          <a:endParaRPr lang="ru-RU"/>
        </a:p>
      </dgm:t>
    </dgm:pt>
    <dgm:pt modelId="{7B7AC38D-5087-41BB-B38E-7153EA116EBC}" type="pres">
      <dgm:prSet presAssocID="{248F27DE-7390-4B31-8B8A-88F4ABAC6A41}" presName="linear" presStyleCnt="0">
        <dgm:presLayoutVars>
          <dgm:dir/>
          <dgm:animLvl val="lvl"/>
          <dgm:resizeHandles val="exact"/>
        </dgm:presLayoutVars>
      </dgm:prSet>
      <dgm:spPr/>
      <dgm:t>
        <a:bodyPr/>
        <a:lstStyle/>
        <a:p>
          <a:endParaRPr lang="ru-RU"/>
        </a:p>
      </dgm:t>
    </dgm:pt>
    <dgm:pt modelId="{32579485-6F2B-41C6-AD3D-C4EED0276AD8}" type="pres">
      <dgm:prSet presAssocID="{A91752D0-9B0E-4DA1-A147-49DB97DD21DA}" presName="parentLin" presStyleCnt="0"/>
      <dgm:spPr/>
    </dgm:pt>
    <dgm:pt modelId="{0A7509E0-6162-4F29-9417-C408BF59B59B}" type="pres">
      <dgm:prSet presAssocID="{A91752D0-9B0E-4DA1-A147-49DB97DD21DA}" presName="parentLeftMargin" presStyleLbl="node1" presStyleIdx="0" presStyleCnt="5"/>
      <dgm:spPr/>
      <dgm:t>
        <a:bodyPr/>
        <a:lstStyle/>
        <a:p>
          <a:endParaRPr lang="ru-RU"/>
        </a:p>
      </dgm:t>
    </dgm:pt>
    <dgm:pt modelId="{802AE3C1-FBA1-4D4C-9E1E-0B2D5F499854}" type="pres">
      <dgm:prSet presAssocID="{A91752D0-9B0E-4DA1-A147-49DB97DD21DA}" presName="parentText" presStyleLbl="node1" presStyleIdx="0" presStyleCnt="5">
        <dgm:presLayoutVars>
          <dgm:chMax val="0"/>
          <dgm:bulletEnabled val="1"/>
        </dgm:presLayoutVars>
      </dgm:prSet>
      <dgm:spPr/>
      <dgm:t>
        <a:bodyPr/>
        <a:lstStyle/>
        <a:p>
          <a:endParaRPr lang="ru-RU"/>
        </a:p>
      </dgm:t>
    </dgm:pt>
    <dgm:pt modelId="{AE1E935C-09CF-48D6-8058-3A1DD906F091}" type="pres">
      <dgm:prSet presAssocID="{A91752D0-9B0E-4DA1-A147-49DB97DD21DA}" presName="negativeSpace" presStyleCnt="0"/>
      <dgm:spPr/>
    </dgm:pt>
    <dgm:pt modelId="{C7F677E0-C282-41CE-A8FA-4C08ADA73209}" type="pres">
      <dgm:prSet presAssocID="{A91752D0-9B0E-4DA1-A147-49DB97DD21DA}" presName="childText" presStyleLbl="conFgAcc1" presStyleIdx="0" presStyleCnt="5">
        <dgm:presLayoutVars>
          <dgm:bulletEnabled val="1"/>
        </dgm:presLayoutVars>
      </dgm:prSet>
      <dgm:spPr/>
    </dgm:pt>
    <dgm:pt modelId="{D36E9C6E-8A77-43A0-A244-584F409AC665}" type="pres">
      <dgm:prSet presAssocID="{AC0EC14F-9C65-4145-9604-D50A452612B0}" presName="spaceBetweenRectangles" presStyleCnt="0"/>
      <dgm:spPr/>
    </dgm:pt>
    <dgm:pt modelId="{49F43D73-1710-4796-9BBA-1C0E092446DD}" type="pres">
      <dgm:prSet presAssocID="{6360925E-EBBF-4219-810B-DBC9744D82E9}" presName="parentLin" presStyleCnt="0"/>
      <dgm:spPr/>
    </dgm:pt>
    <dgm:pt modelId="{34786E69-3231-47B2-A723-066F539B3B95}" type="pres">
      <dgm:prSet presAssocID="{6360925E-EBBF-4219-810B-DBC9744D82E9}" presName="parentLeftMargin" presStyleLbl="node1" presStyleIdx="0" presStyleCnt="5"/>
      <dgm:spPr/>
      <dgm:t>
        <a:bodyPr/>
        <a:lstStyle/>
        <a:p>
          <a:endParaRPr lang="ru-RU"/>
        </a:p>
      </dgm:t>
    </dgm:pt>
    <dgm:pt modelId="{E4F9F9E9-DFF9-4EFE-B0C7-8648AD50931F}" type="pres">
      <dgm:prSet presAssocID="{6360925E-EBBF-4219-810B-DBC9744D82E9}" presName="parentText" presStyleLbl="node1" presStyleIdx="1" presStyleCnt="5" custScaleY="147022">
        <dgm:presLayoutVars>
          <dgm:chMax val="0"/>
          <dgm:bulletEnabled val="1"/>
        </dgm:presLayoutVars>
      </dgm:prSet>
      <dgm:spPr/>
      <dgm:t>
        <a:bodyPr/>
        <a:lstStyle/>
        <a:p>
          <a:endParaRPr lang="ru-RU"/>
        </a:p>
      </dgm:t>
    </dgm:pt>
    <dgm:pt modelId="{BDA2DA51-BBB7-43E2-BF97-7DA1FC66877A}" type="pres">
      <dgm:prSet presAssocID="{6360925E-EBBF-4219-810B-DBC9744D82E9}" presName="negativeSpace" presStyleCnt="0"/>
      <dgm:spPr/>
    </dgm:pt>
    <dgm:pt modelId="{49C7150B-3916-4361-95EC-6F5232108397}" type="pres">
      <dgm:prSet presAssocID="{6360925E-EBBF-4219-810B-DBC9744D82E9}" presName="childText" presStyleLbl="conFgAcc1" presStyleIdx="1" presStyleCnt="5">
        <dgm:presLayoutVars>
          <dgm:bulletEnabled val="1"/>
        </dgm:presLayoutVars>
      </dgm:prSet>
      <dgm:spPr/>
    </dgm:pt>
    <dgm:pt modelId="{6635D380-F2F5-454A-AB8C-086E4C719F6A}" type="pres">
      <dgm:prSet presAssocID="{F8E36C6E-E611-436C-9CF0-A7D643565E36}" presName="spaceBetweenRectangles" presStyleCnt="0"/>
      <dgm:spPr/>
    </dgm:pt>
    <dgm:pt modelId="{AC5AA886-4EAD-4A4D-9D87-87E7BCBD61FC}" type="pres">
      <dgm:prSet presAssocID="{75806FDC-B09C-4984-ABC9-10E706CE2E22}" presName="parentLin" presStyleCnt="0"/>
      <dgm:spPr/>
    </dgm:pt>
    <dgm:pt modelId="{687577A7-67DD-4999-9457-D69E2F2437A6}" type="pres">
      <dgm:prSet presAssocID="{75806FDC-B09C-4984-ABC9-10E706CE2E22}" presName="parentLeftMargin" presStyleLbl="node1" presStyleIdx="1" presStyleCnt="5"/>
      <dgm:spPr/>
      <dgm:t>
        <a:bodyPr/>
        <a:lstStyle/>
        <a:p>
          <a:endParaRPr lang="ru-RU"/>
        </a:p>
      </dgm:t>
    </dgm:pt>
    <dgm:pt modelId="{0B3256E8-4FDC-4F6A-ACB4-D57B2A0B9659}" type="pres">
      <dgm:prSet presAssocID="{75806FDC-B09C-4984-ABC9-10E706CE2E22}" presName="parentText" presStyleLbl="node1" presStyleIdx="2" presStyleCnt="5">
        <dgm:presLayoutVars>
          <dgm:chMax val="0"/>
          <dgm:bulletEnabled val="1"/>
        </dgm:presLayoutVars>
      </dgm:prSet>
      <dgm:spPr/>
      <dgm:t>
        <a:bodyPr/>
        <a:lstStyle/>
        <a:p>
          <a:endParaRPr lang="ru-RU"/>
        </a:p>
      </dgm:t>
    </dgm:pt>
    <dgm:pt modelId="{1EB4ACE6-4107-449B-B418-B965133FEDEA}" type="pres">
      <dgm:prSet presAssocID="{75806FDC-B09C-4984-ABC9-10E706CE2E22}" presName="negativeSpace" presStyleCnt="0"/>
      <dgm:spPr/>
    </dgm:pt>
    <dgm:pt modelId="{47DD1122-7BE5-4BF2-BF24-30D3DC3FC23F}" type="pres">
      <dgm:prSet presAssocID="{75806FDC-B09C-4984-ABC9-10E706CE2E22}" presName="childText" presStyleLbl="conFgAcc1" presStyleIdx="2" presStyleCnt="5">
        <dgm:presLayoutVars>
          <dgm:bulletEnabled val="1"/>
        </dgm:presLayoutVars>
      </dgm:prSet>
      <dgm:spPr/>
    </dgm:pt>
    <dgm:pt modelId="{C3BED338-BFB6-42CC-A5E2-D364199CF2DE}" type="pres">
      <dgm:prSet presAssocID="{2A21C581-DFF6-4384-8CD6-00D5B6593F6E}" presName="spaceBetweenRectangles" presStyleCnt="0"/>
      <dgm:spPr/>
    </dgm:pt>
    <dgm:pt modelId="{6D891452-82D5-433D-8D0C-D147EB305DCB}" type="pres">
      <dgm:prSet presAssocID="{22F5E9EB-7E27-4598-9367-9E8F9CF704FB}" presName="parentLin" presStyleCnt="0"/>
      <dgm:spPr/>
    </dgm:pt>
    <dgm:pt modelId="{0CEB94BB-8081-4D58-A4A8-F65F3F72A011}" type="pres">
      <dgm:prSet presAssocID="{22F5E9EB-7E27-4598-9367-9E8F9CF704FB}" presName="parentLeftMargin" presStyleLbl="node1" presStyleIdx="2" presStyleCnt="5"/>
      <dgm:spPr/>
      <dgm:t>
        <a:bodyPr/>
        <a:lstStyle/>
        <a:p>
          <a:endParaRPr lang="ru-RU"/>
        </a:p>
      </dgm:t>
    </dgm:pt>
    <dgm:pt modelId="{23F48418-E842-400D-834E-0EA5575D2F1C}" type="pres">
      <dgm:prSet presAssocID="{22F5E9EB-7E27-4598-9367-9E8F9CF704FB}" presName="parentText" presStyleLbl="node1" presStyleIdx="3" presStyleCnt="5">
        <dgm:presLayoutVars>
          <dgm:chMax val="0"/>
          <dgm:bulletEnabled val="1"/>
        </dgm:presLayoutVars>
      </dgm:prSet>
      <dgm:spPr/>
      <dgm:t>
        <a:bodyPr/>
        <a:lstStyle/>
        <a:p>
          <a:endParaRPr lang="ru-RU"/>
        </a:p>
      </dgm:t>
    </dgm:pt>
    <dgm:pt modelId="{108E1E94-DD3A-45EC-A89D-00E9D38C3C67}" type="pres">
      <dgm:prSet presAssocID="{22F5E9EB-7E27-4598-9367-9E8F9CF704FB}" presName="negativeSpace" presStyleCnt="0"/>
      <dgm:spPr/>
    </dgm:pt>
    <dgm:pt modelId="{00A3DA32-D23A-455F-860B-5AE4DDBC24A1}" type="pres">
      <dgm:prSet presAssocID="{22F5E9EB-7E27-4598-9367-9E8F9CF704FB}" presName="childText" presStyleLbl="conFgAcc1" presStyleIdx="3" presStyleCnt="5">
        <dgm:presLayoutVars>
          <dgm:bulletEnabled val="1"/>
        </dgm:presLayoutVars>
      </dgm:prSet>
      <dgm:spPr/>
    </dgm:pt>
    <dgm:pt modelId="{739A595D-7D71-4E59-9FC5-A29EE19F792B}" type="pres">
      <dgm:prSet presAssocID="{92887968-194D-42C1-9929-CABA9506538E}" presName="spaceBetweenRectangles" presStyleCnt="0"/>
      <dgm:spPr/>
    </dgm:pt>
    <dgm:pt modelId="{AE552B4D-A956-4AB2-AE06-4E04863F1901}" type="pres">
      <dgm:prSet presAssocID="{C7C52355-A10D-4825-BE0F-21E34E2A082B}" presName="parentLin" presStyleCnt="0"/>
      <dgm:spPr/>
    </dgm:pt>
    <dgm:pt modelId="{79BC68E0-27C4-47E4-A5D4-EC232E493F43}" type="pres">
      <dgm:prSet presAssocID="{C7C52355-A10D-4825-BE0F-21E34E2A082B}" presName="parentLeftMargin" presStyleLbl="node1" presStyleIdx="3" presStyleCnt="5"/>
      <dgm:spPr/>
      <dgm:t>
        <a:bodyPr/>
        <a:lstStyle/>
        <a:p>
          <a:endParaRPr lang="ru-RU"/>
        </a:p>
      </dgm:t>
    </dgm:pt>
    <dgm:pt modelId="{3DE28D28-E72F-41EB-A368-54E24B9010CA}" type="pres">
      <dgm:prSet presAssocID="{C7C52355-A10D-4825-BE0F-21E34E2A082B}" presName="parentText" presStyleLbl="node1" presStyleIdx="4" presStyleCnt="5" custScaleY="139954" custLinFactNeighborX="-5501" custLinFactNeighborY="1152">
        <dgm:presLayoutVars>
          <dgm:chMax val="0"/>
          <dgm:bulletEnabled val="1"/>
        </dgm:presLayoutVars>
      </dgm:prSet>
      <dgm:spPr/>
      <dgm:t>
        <a:bodyPr/>
        <a:lstStyle/>
        <a:p>
          <a:endParaRPr lang="ru-RU"/>
        </a:p>
      </dgm:t>
    </dgm:pt>
    <dgm:pt modelId="{F42879DD-80DA-42DB-B437-6AA8BB873DAB}" type="pres">
      <dgm:prSet presAssocID="{C7C52355-A10D-4825-BE0F-21E34E2A082B}" presName="negativeSpace" presStyleCnt="0"/>
      <dgm:spPr/>
    </dgm:pt>
    <dgm:pt modelId="{FB912516-5D75-4AE0-99F0-453001AB9F09}" type="pres">
      <dgm:prSet presAssocID="{C7C52355-A10D-4825-BE0F-21E34E2A082B}" presName="childText" presStyleLbl="conFgAcc1" presStyleIdx="4" presStyleCnt="5">
        <dgm:presLayoutVars>
          <dgm:bulletEnabled val="1"/>
        </dgm:presLayoutVars>
      </dgm:prSet>
      <dgm:spPr/>
    </dgm:pt>
  </dgm:ptLst>
  <dgm:cxnLst>
    <dgm:cxn modelId="{BCE5CC8F-E67C-4355-8CC9-00669942C712}" type="presOf" srcId="{6360925E-EBBF-4219-810B-DBC9744D82E9}" destId="{E4F9F9E9-DFF9-4EFE-B0C7-8648AD50931F}" srcOrd="1" destOrd="0" presId="urn:microsoft.com/office/officeart/2005/8/layout/list1"/>
    <dgm:cxn modelId="{A791F694-5990-4A60-A903-E7AAD7107D64}" srcId="{248F27DE-7390-4B31-8B8A-88F4ABAC6A41}" destId="{75806FDC-B09C-4984-ABC9-10E706CE2E22}" srcOrd="2" destOrd="0" parTransId="{1A6F3CD4-7D60-447E-927F-FFA045237A77}" sibTransId="{2A21C581-DFF6-4384-8CD6-00D5B6593F6E}"/>
    <dgm:cxn modelId="{50DD9352-0490-4876-B2DE-1D274B16E73B}" srcId="{248F27DE-7390-4B31-8B8A-88F4ABAC6A41}" destId="{6360925E-EBBF-4219-810B-DBC9744D82E9}" srcOrd="1" destOrd="0" parTransId="{EF15B38E-458B-4B99-83BE-7C2996C2A736}" sibTransId="{F8E36C6E-E611-436C-9CF0-A7D643565E36}"/>
    <dgm:cxn modelId="{57331AB0-F2B3-48C3-9077-81A68BE73239}" srcId="{248F27DE-7390-4B31-8B8A-88F4ABAC6A41}" destId="{C7C52355-A10D-4825-BE0F-21E34E2A082B}" srcOrd="4" destOrd="0" parTransId="{98769D62-BE87-4135-93A8-6005E64BC292}" sibTransId="{00F4C8A5-9F7B-4C31-8148-AF5D234B16AD}"/>
    <dgm:cxn modelId="{A65587DF-1343-4C57-8548-DD6AF08FF545}" type="presOf" srcId="{C7C52355-A10D-4825-BE0F-21E34E2A082B}" destId="{79BC68E0-27C4-47E4-A5D4-EC232E493F43}" srcOrd="0" destOrd="0" presId="urn:microsoft.com/office/officeart/2005/8/layout/list1"/>
    <dgm:cxn modelId="{25F66307-B171-402F-AC68-92BFF765123A}" type="presOf" srcId="{22F5E9EB-7E27-4598-9367-9E8F9CF704FB}" destId="{0CEB94BB-8081-4D58-A4A8-F65F3F72A011}" srcOrd="0" destOrd="0" presId="urn:microsoft.com/office/officeart/2005/8/layout/list1"/>
    <dgm:cxn modelId="{D5DFA897-BC75-4E12-BF6F-EB8C14E5079C}" type="presOf" srcId="{22F5E9EB-7E27-4598-9367-9E8F9CF704FB}" destId="{23F48418-E842-400D-834E-0EA5575D2F1C}" srcOrd="1" destOrd="0" presId="urn:microsoft.com/office/officeart/2005/8/layout/list1"/>
    <dgm:cxn modelId="{D1036F6C-4633-4812-84F6-3CF78A5AE3C7}" type="presOf" srcId="{75806FDC-B09C-4984-ABC9-10E706CE2E22}" destId="{687577A7-67DD-4999-9457-D69E2F2437A6}" srcOrd="0" destOrd="0" presId="urn:microsoft.com/office/officeart/2005/8/layout/list1"/>
    <dgm:cxn modelId="{13A4E4E4-229C-4DCC-9174-E3FF2C5FF67E}" type="presOf" srcId="{A91752D0-9B0E-4DA1-A147-49DB97DD21DA}" destId="{0A7509E0-6162-4F29-9417-C408BF59B59B}" srcOrd="0" destOrd="0" presId="urn:microsoft.com/office/officeart/2005/8/layout/list1"/>
    <dgm:cxn modelId="{D2F2FB3E-55F3-4165-AA15-EC18699340A2}" type="presOf" srcId="{C7C52355-A10D-4825-BE0F-21E34E2A082B}" destId="{3DE28D28-E72F-41EB-A368-54E24B9010CA}" srcOrd="1" destOrd="0" presId="urn:microsoft.com/office/officeart/2005/8/layout/list1"/>
    <dgm:cxn modelId="{4FE69CB3-F0B0-436C-BE55-19F14F1B1338}" srcId="{248F27DE-7390-4B31-8B8A-88F4ABAC6A41}" destId="{22F5E9EB-7E27-4598-9367-9E8F9CF704FB}" srcOrd="3" destOrd="0" parTransId="{EF3CAC36-06DC-4EAA-B5D4-5DD5B7B92B21}" sibTransId="{92887968-194D-42C1-9929-CABA9506538E}"/>
    <dgm:cxn modelId="{680B1F29-E706-4D8C-AE80-1375CD79A9F5}" type="presOf" srcId="{248F27DE-7390-4B31-8B8A-88F4ABAC6A41}" destId="{7B7AC38D-5087-41BB-B38E-7153EA116EBC}" srcOrd="0" destOrd="0" presId="urn:microsoft.com/office/officeart/2005/8/layout/list1"/>
    <dgm:cxn modelId="{55F63A92-A2BB-4036-A21C-A94870EC53A2}" type="presOf" srcId="{A91752D0-9B0E-4DA1-A147-49DB97DD21DA}" destId="{802AE3C1-FBA1-4D4C-9E1E-0B2D5F499854}" srcOrd="1" destOrd="0" presId="urn:microsoft.com/office/officeart/2005/8/layout/list1"/>
    <dgm:cxn modelId="{E896638B-8B02-4B5D-87F2-487CEBC1B677}" type="presOf" srcId="{6360925E-EBBF-4219-810B-DBC9744D82E9}" destId="{34786E69-3231-47B2-A723-066F539B3B95}" srcOrd="0" destOrd="0" presId="urn:microsoft.com/office/officeart/2005/8/layout/list1"/>
    <dgm:cxn modelId="{2A39C92E-C43F-4320-B2E8-EC6BB286760B}" srcId="{248F27DE-7390-4B31-8B8A-88F4ABAC6A41}" destId="{A91752D0-9B0E-4DA1-A147-49DB97DD21DA}" srcOrd="0" destOrd="0" parTransId="{D345AA83-41B6-46E6-88A0-F51D4C31F93D}" sibTransId="{AC0EC14F-9C65-4145-9604-D50A452612B0}"/>
    <dgm:cxn modelId="{C14F35C0-C9D9-4CE5-8CDD-43171E02A304}" type="presOf" srcId="{75806FDC-B09C-4984-ABC9-10E706CE2E22}" destId="{0B3256E8-4FDC-4F6A-ACB4-D57B2A0B9659}" srcOrd="1" destOrd="0" presId="urn:microsoft.com/office/officeart/2005/8/layout/list1"/>
    <dgm:cxn modelId="{E589C896-7001-4B7E-A54F-3103ED5883E1}" type="presParOf" srcId="{7B7AC38D-5087-41BB-B38E-7153EA116EBC}" destId="{32579485-6F2B-41C6-AD3D-C4EED0276AD8}" srcOrd="0" destOrd="0" presId="urn:microsoft.com/office/officeart/2005/8/layout/list1"/>
    <dgm:cxn modelId="{E58CBD83-F561-4D4B-8FD8-6F00F3199665}" type="presParOf" srcId="{32579485-6F2B-41C6-AD3D-C4EED0276AD8}" destId="{0A7509E0-6162-4F29-9417-C408BF59B59B}" srcOrd="0" destOrd="0" presId="urn:microsoft.com/office/officeart/2005/8/layout/list1"/>
    <dgm:cxn modelId="{6D72BE11-30E1-4B5E-9F2C-FF72B77F813D}" type="presParOf" srcId="{32579485-6F2B-41C6-AD3D-C4EED0276AD8}" destId="{802AE3C1-FBA1-4D4C-9E1E-0B2D5F499854}" srcOrd="1" destOrd="0" presId="urn:microsoft.com/office/officeart/2005/8/layout/list1"/>
    <dgm:cxn modelId="{01252F98-AAE8-476F-80E1-2E1D2661360E}" type="presParOf" srcId="{7B7AC38D-5087-41BB-B38E-7153EA116EBC}" destId="{AE1E935C-09CF-48D6-8058-3A1DD906F091}" srcOrd="1" destOrd="0" presId="urn:microsoft.com/office/officeart/2005/8/layout/list1"/>
    <dgm:cxn modelId="{ED4AF2AD-E5D3-49E8-B5EC-39EE06525661}" type="presParOf" srcId="{7B7AC38D-5087-41BB-B38E-7153EA116EBC}" destId="{C7F677E0-C282-41CE-A8FA-4C08ADA73209}" srcOrd="2" destOrd="0" presId="urn:microsoft.com/office/officeart/2005/8/layout/list1"/>
    <dgm:cxn modelId="{A6E95BAA-B445-417F-BBBB-6C7A6BE51104}" type="presParOf" srcId="{7B7AC38D-5087-41BB-B38E-7153EA116EBC}" destId="{D36E9C6E-8A77-43A0-A244-584F409AC665}" srcOrd="3" destOrd="0" presId="urn:microsoft.com/office/officeart/2005/8/layout/list1"/>
    <dgm:cxn modelId="{4942804B-8E7A-4668-A5E1-F6515B5364EA}" type="presParOf" srcId="{7B7AC38D-5087-41BB-B38E-7153EA116EBC}" destId="{49F43D73-1710-4796-9BBA-1C0E092446DD}" srcOrd="4" destOrd="0" presId="urn:microsoft.com/office/officeart/2005/8/layout/list1"/>
    <dgm:cxn modelId="{44068435-D774-4F0B-896E-4E02698CA1CA}" type="presParOf" srcId="{49F43D73-1710-4796-9BBA-1C0E092446DD}" destId="{34786E69-3231-47B2-A723-066F539B3B95}" srcOrd="0" destOrd="0" presId="urn:microsoft.com/office/officeart/2005/8/layout/list1"/>
    <dgm:cxn modelId="{607C5D84-F3BD-4921-93FA-E4273DC7A837}" type="presParOf" srcId="{49F43D73-1710-4796-9BBA-1C0E092446DD}" destId="{E4F9F9E9-DFF9-4EFE-B0C7-8648AD50931F}" srcOrd="1" destOrd="0" presId="urn:microsoft.com/office/officeart/2005/8/layout/list1"/>
    <dgm:cxn modelId="{1601650C-416F-41B5-81EB-F006138228D4}" type="presParOf" srcId="{7B7AC38D-5087-41BB-B38E-7153EA116EBC}" destId="{BDA2DA51-BBB7-43E2-BF97-7DA1FC66877A}" srcOrd="5" destOrd="0" presId="urn:microsoft.com/office/officeart/2005/8/layout/list1"/>
    <dgm:cxn modelId="{D2A43646-F413-4AB0-82A9-35C3688A2353}" type="presParOf" srcId="{7B7AC38D-5087-41BB-B38E-7153EA116EBC}" destId="{49C7150B-3916-4361-95EC-6F5232108397}" srcOrd="6" destOrd="0" presId="urn:microsoft.com/office/officeart/2005/8/layout/list1"/>
    <dgm:cxn modelId="{8265A40C-5660-4D72-9F51-E5FFC7260608}" type="presParOf" srcId="{7B7AC38D-5087-41BB-B38E-7153EA116EBC}" destId="{6635D380-F2F5-454A-AB8C-086E4C719F6A}" srcOrd="7" destOrd="0" presId="urn:microsoft.com/office/officeart/2005/8/layout/list1"/>
    <dgm:cxn modelId="{B2ECB6A5-5521-42CA-9A59-06076B02C080}" type="presParOf" srcId="{7B7AC38D-5087-41BB-B38E-7153EA116EBC}" destId="{AC5AA886-4EAD-4A4D-9D87-87E7BCBD61FC}" srcOrd="8" destOrd="0" presId="urn:microsoft.com/office/officeart/2005/8/layout/list1"/>
    <dgm:cxn modelId="{5689174A-9DFC-470F-A12D-1EA57500E7B7}" type="presParOf" srcId="{AC5AA886-4EAD-4A4D-9D87-87E7BCBD61FC}" destId="{687577A7-67DD-4999-9457-D69E2F2437A6}" srcOrd="0" destOrd="0" presId="urn:microsoft.com/office/officeart/2005/8/layout/list1"/>
    <dgm:cxn modelId="{3C2AB211-547E-4796-81BC-84ABF675F27A}" type="presParOf" srcId="{AC5AA886-4EAD-4A4D-9D87-87E7BCBD61FC}" destId="{0B3256E8-4FDC-4F6A-ACB4-D57B2A0B9659}" srcOrd="1" destOrd="0" presId="urn:microsoft.com/office/officeart/2005/8/layout/list1"/>
    <dgm:cxn modelId="{BC98F3AA-2571-41A2-93B9-023AE234A91F}" type="presParOf" srcId="{7B7AC38D-5087-41BB-B38E-7153EA116EBC}" destId="{1EB4ACE6-4107-449B-B418-B965133FEDEA}" srcOrd="9" destOrd="0" presId="urn:microsoft.com/office/officeart/2005/8/layout/list1"/>
    <dgm:cxn modelId="{BC5A1E74-C8E9-4605-A19B-7A9513F321F0}" type="presParOf" srcId="{7B7AC38D-5087-41BB-B38E-7153EA116EBC}" destId="{47DD1122-7BE5-4BF2-BF24-30D3DC3FC23F}" srcOrd="10" destOrd="0" presId="urn:microsoft.com/office/officeart/2005/8/layout/list1"/>
    <dgm:cxn modelId="{D796E85C-5B86-4800-87A0-5D621ACA5E5D}" type="presParOf" srcId="{7B7AC38D-5087-41BB-B38E-7153EA116EBC}" destId="{C3BED338-BFB6-42CC-A5E2-D364199CF2DE}" srcOrd="11" destOrd="0" presId="urn:microsoft.com/office/officeart/2005/8/layout/list1"/>
    <dgm:cxn modelId="{6913CC18-7A70-4BE5-AB44-D4F276AC09B1}" type="presParOf" srcId="{7B7AC38D-5087-41BB-B38E-7153EA116EBC}" destId="{6D891452-82D5-433D-8D0C-D147EB305DCB}" srcOrd="12" destOrd="0" presId="urn:microsoft.com/office/officeart/2005/8/layout/list1"/>
    <dgm:cxn modelId="{D0AF9DBA-0A63-46D8-851D-96C77B3C0C23}" type="presParOf" srcId="{6D891452-82D5-433D-8D0C-D147EB305DCB}" destId="{0CEB94BB-8081-4D58-A4A8-F65F3F72A011}" srcOrd="0" destOrd="0" presId="urn:microsoft.com/office/officeart/2005/8/layout/list1"/>
    <dgm:cxn modelId="{EC3DB63E-612D-439E-97DF-09C65477EB61}" type="presParOf" srcId="{6D891452-82D5-433D-8D0C-D147EB305DCB}" destId="{23F48418-E842-400D-834E-0EA5575D2F1C}" srcOrd="1" destOrd="0" presId="urn:microsoft.com/office/officeart/2005/8/layout/list1"/>
    <dgm:cxn modelId="{136B6B37-CD4C-4261-B46B-DCBCA49A23BD}" type="presParOf" srcId="{7B7AC38D-5087-41BB-B38E-7153EA116EBC}" destId="{108E1E94-DD3A-45EC-A89D-00E9D38C3C67}" srcOrd="13" destOrd="0" presId="urn:microsoft.com/office/officeart/2005/8/layout/list1"/>
    <dgm:cxn modelId="{9B09E73F-835E-42E2-A53C-B5C6F7A41990}" type="presParOf" srcId="{7B7AC38D-5087-41BB-B38E-7153EA116EBC}" destId="{00A3DA32-D23A-455F-860B-5AE4DDBC24A1}" srcOrd="14" destOrd="0" presId="urn:microsoft.com/office/officeart/2005/8/layout/list1"/>
    <dgm:cxn modelId="{6A8C9F1C-6735-44B5-8970-2924043DA598}" type="presParOf" srcId="{7B7AC38D-5087-41BB-B38E-7153EA116EBC}" destId="{739A595D-7D71-4E59-9FC5-A29EE19F792B}" srcOrd="15" destOrd="0" presId="urn:microsoft.com/office/officeart/2005/8/layout/list1"/>
    <dgm:cxn modelId="{966A7E21-4E8D-4AB3-941A-420C3E5B27B4}" type="presParOf" srcId="{7B7AC38D-5087-41BB-B38E-7153EA116EBC}" destId="{AE552B4D-A956-4AB2-AE06-4E04863F1901}" srcOrd="16" destOrd="0" presId="urn:microsoft.com/office/officeart/2005/8/layout/list1"/>
    <dgm:cxn modelId="{AC62301D-2C19-4948-A561-2D7D88BA3765}" type="presParOf" srcId="{AE552B4D-A956-4AB2-AE06-4E04863F1901}" destId="{79BC68E0-27C4-47E4-A5D4-EC232E493F43}" srcOrd="0" destOrd="0" presId="urn:microsoft.com/office/officeart/2005/8/layout/list1"/>
    <dgm:cxn modelId="{8656F177-FD17-40AC-B651-B1ABAFCCD78D}" type="presParOf" srcId="{AE552B4D-A956-4AB2-AE06-4E04863F1901}" destId="{3DE28D28-E72F-41EB-A368-54E24B9010CA}" srcOrd="1" destOrd="0" presId="urn:microsoft.com/office/officeart/2005/8/layout/list1"/>
    <dgm:cxn modelId="{1DB23E4E-3C95-47A0-8EA9-64CF54DEE83D}" type="presParOf" srcId="{7B7AC38D-5087-41BB-B38E-7153EA116EBC}" destId="{F42879DD-80DA-42DB-B437-6AA8BB873DAB}" srcOrd="17" destOrd="0" presId="urn:microsoft.com/office/officeart/2005/8/layout/list1"/>
    <dgm:cxn modelId="{60394EBF-6CA6-4D73-9B5F-8848758F2361}" type="presParOf" srcId="{7B7AC38D-5087-41BB-B38E-7153EA116EBC}" destId="{FB912516-5D75-4AE0-99F0-453001AB9F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7FC439-EE0D-4016-B3C4-53FBDFD849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D73CD06B-B055-4F34-8B8D-928FA02A80E0}">
      <dgm:prSet phldrT="[Текст]" custT="1"/>
      <dgm:spPr/>
      <dgm:t>
        <a:bodyPr/>
        <a:lstStyle/>
        <a:p>
          <a:r>
            <a:rPr lang="ru-RU" sz="2400" b="1" dirty="0" smtClean="0"/>
            <a:t>3. На размер премии влияет слишком мало или слишком много показателей.</a:t>
          </a:r>
          <a:endParaRPr lang="ru-RU" sz="2400" dirty="0"/>
        </a:p>
      </dgm:t>
    </dgm:pt>
    <dgm:pt modelId="{4EDC1D09-A72B-4719-BD10-D2B2874BC945}" type="parTrans" cxnId="{41CE8614-1764-4AD8-95E7-B4D7D5F75F85}">
      <dgm:prSet/>
      <dgm:spPr/>
      <dgm:t>
        <a:bodyPr/>
        <a:lstStyle/>
        <a:p>
          <a:endParaRPr lang="ru-RU"/>
        </a:p>
      </dgm:t>
    </dgm:pt>
    <dgm:pt modelId="{4EE9354C-DC61-4D19-B0FC-799105E3DF7A}" type="sibTrans" cxnId="{41CE8614-1764-4AD8-95E7-B4D7D5F75F85}">
      <dgm:prSet/>
      <dgm:spPr/>
      <dgm:t>
        <a:bodyPr/>
        <a:lstStyle/>
        <a:p>
          <a:endParaRPr lang="ru-RU"/>
        </a:p>
      </dgm:t>
    </dgm:pt>
    <dgm:pt modelId="{993DC82F-2673-4092-B6DD-CE6033FAE5FF}">
      <dgm:prSet phldrT="[Текст]" custT="1"/>
      <dgm:spPr/>
      <dgm:t>
        <a:bodyPr/>
        <a:lstStyle/>
        <a:p>
          <a:r>
            <a:rPr lang="ru-RU" sz="1750" b="1" dirty="0" smtClean="0"/>
            <a:t>По мере развития и усложнения организации большинство компаний приходит к пониманию, что персонал должен быть замотивирован больше, чем на один результат (например, на объем продаж).</a:t>
          </a:r>
          <a:endParaRPr lang="ru-RU" sz="1750" b="1" dirty="0"/>
        </a:p>
      </dgm:t>
    </dgm:pt>
    <dgm:pt modelId="{D1EEA2A5-EC60-4992-8466-82069A6FE3D8}" type="parTrans" cxnId="{D7FAACCD-0C5C-4FA8-BEAD-CA30F5CC673B}">
      <dgm:prSet/>
      <dgm:spPr/>
      <dgm:t>
        <a:bodyPr/>
        <a:lstStyle/>
        <a:p>
          <a:endParaRPr lang="ru-RU"/>
        </a:p>
      </dgm:t>
    </dgm:pt>
    <dgm:pt modelId="{44999E58-1613-4736-BDDE-5327D0084A99}" type="sibTrans" cxnId="{D7FAACCD-0C5C-4FA8-BEAD-CA30F5CC673B}">
      <dgm:prSet/>
      <dgm:spPr/>
      <dgm:t>
        <a:bodyPr/>
        <a:lstStyle/>
        <a:p>
          <a:endParaRPr lang="ru-RU"/>
        </a:p>
      </dgm:t>
    </dgm:pt>
    <dgm:pt modelId="{0E31E83E-DFA8-457F-B310-8ED8802F5046}">
      <dgm:prSet phldrT="[Текст]" custT="1"/>
      <dgm:spPr/>
      <dgm:t>
        <a:bodyPr/>
        <a:lstStyle/>
        <a:p>
          <a:r>
            <a:rPr lang="ru-RU" sz="1750" b="1" dirty="0" smtClean="0"/>
            <a:t>Как правило, одного показателя недостаточно для оценки эффективности работы сотрудника. Большинство персонала и подразделений одновременно участвуют в достижении минимум трех целей (результатов). Поэтому один показатель никак не может отражать все многообразие происходящих процессов.</a:t>
          </a:r>
          <a:endParaRPr lang="ru-RU" sz="1750" b="1" dirty="0"/>
        </a:p>
      </dgm:t>
    </dgm:pt>
    <dgm:pt modelId="{E49D81D4-48DB-41D4-AD98-09E40B398ADF}" type="parTrans" cxnId="{85BF0B70-25A8-49D9-B435-BA0397FECCCD}">
      <dgm:prSet/>
      <dgm:spPr/>
      <dgm:t>
        <a:bodyPr/>
        <a:lstStyle/>
        <a:p>
          <a:endParaRPr lang="ru-RU"/>
        </a:p>
      </dgm:t>
    </dgm:pt>
    <dgm:pt modelId="{245551EE-0DB2-47C9-A391-E65458926F7B}" type="sibTrans" cxnId="{85BF0B70-25A8-49D9-B435-BA0397FECCCD}">
      <dgm:prSet/>
      <dgm:spPr/>
      <dgm:t>
        <a:bodyPr/>
        <a:lstStyle/>
        <a:p>
          <a:endParaRPr lang="ru-RU"/>
        </a:p>
      </dgm:t>
    </dgm:pt>
    <dgm:pt modelId="{7512E274-BE95-41C6-9470-264E00DDA7D3}">
      <dgm:prSet phldrT="[Текст]" custT="1"/>
      <dgm:spPr/>
      <dgm:t>
        <a:bodyPr/>
        <a:lstStyle/>
        <a:p>
          <a:r>
            <a:rPr lang="ru-RU" sz="1750" b="1" dirty="0" smtClean="0"/>
            <a:t>Как выделить дополнительные важные показатели? Возникает соблазн все разработанные показатели оценки эффективности использовать в системе оплаты одного сотрудника. Схема получается громоздкая и непонятная персоналу. Эффективность ее невысока.</a:t>
          </a:r>
          <a:endParaRPr lang="ru-RU" sz="1750" b="1" dirty="0"/>
        </a:p>
      </dgm:t>
    </dgm:pt>
    <dgm:pt modelId="{BE4A26B0-526A-4885-B4AF-B0FA20C47DD8}" type="parTrans" cxnId="{8F03B29E-B7E7-4207-89F7-916229D6D7DB}">
      <dgm:prSet/>
      <dgm:spPr/>
      <dgm:t>
        <a:bodyPr/>
        <a:lstStyle/>
        <a:p>
          <a:endParaRPr lang="ru-RU"/>
        </a:p>
      </dgm:t>
    </dgm:pt>
    <dgm:pt modelId="{2A96F7FC-D044-47CF-942F-920581B3C002}" type="sibTrans" cxnId="{8F03B29E-B7E7-4207-89F7-916229D6D7DB}">
      <dgm:prSet/>
      <dgm:spPr/>
      <dgm:t>
        <a:bodyPr/>
        <a:lstStyle/>
        <a:p>
          <a:endParaRPr lang="ru-RU"/>
        </a:p>
      </dgm:t>
    </dgm:pt>
    <dgm:pt modelId="{BD54AF06-9673-47D9-BBC1-15A5635935AC}" type="pres">
      <dgm:prSet presAssocID="{B17FC439-EE0D-4016-B3C4-53FBDFD8490A}" presName="vert0" presStyleCnt="0">
        <dgm:presLayoutVars>
          <dgm:dir/>
          <dgm:animOne val="branch"/>
          <dgm:animLvl val="lvl"/>
        </dgm:presLayoutVars>
      </dgm:prSet>
      <dgm:spPr/>
      <dgm:t>
        <a:bodyPr/>
        <a:lstStyle/>
        <a:p>
          <a:endParaRPr lang="ru-RU"/>
        </a:p>
      </dgm:t>
    </dgm:pt>
    <dgm:pt modelId="{9267B3B6-A4D1-47CA-A94A-9650145144DF}" type="pres">
      <dgm:prSet presAssocID="{D73CD06B-B055-4F34-8B8D-928FA02A80E0}" presName="thickLine" presStyleLbl="alignNode1" presStyleIdx="0" presStyleCnt="1"/>
      <dgm:spPr/>
    </dgm:pt>
    <dgm:pt modelId="{E3443969-9A81-49CA-A43D-1E1819101F2D}" type="pres">
      <dgm:prSet presAssocID="{D73CD06B-B055-4F34-8B8D-928FA02A80E0}" presName="horz1" presStyleCnt="0"/>
      <dgm:spPr/>
    </dgm:pt>
    <dgm:pt modelId="{21AADB86-F360-45D8-92FC-BCD1FEE37972}" type="pres">
      <dgm:prSet presAssocID="{D73CD06B-B055-4F34-8B8D-928FA02A80E0}" presName="tx1" presStyleLbl="revTx" presStyleIdx="0" presStyleCnt="4"/>
      <dgm:spPr/>
      <dgm:t>
        <a:bodyPr/>
        <a:lstStyle/>
        <a:p>
          <a:endParaRPr lang="ru-RU"/>
        </a:p>
      </dgm:t>
    </dgm:pt>
    <dgm:pt modelId="{8AD97E20-7FCB-4E02-88AD-15784D673513}" type="pres">
      <dgm:prSet presAssocID="{D73CD06B-B055-4F34-8B8D-928FA02A80E0}" presName="vert1" presStyleCnt="0"/>
      <dgm:spPr/>
    </dgm:pt>
    <dgm:pt modelId="{FBC096FA-6C8F-438E-83AC-0BCF70B29CEC}" type="pres">
      <dgm:prSet presAssocID="{993DC82F-2673-4092-B6DD-CE6033FAE5FF}" presName="vertSpace2a" presStyleCnt="0"/>
      <dgm:spPr/>
    </dgm:pt>
    <dgm:pt modelId="{7F869B92-E205-4B09-9809-46F485F75A9B}" type="pres">
      <dgm:prSet presAssocID="{993DC82F-2673-4092-B6DD-CE6033FAE5FF}" presName="horz2" presStyleCnt="0"/>
      <dgm:spPr/>
    </dgm:pt>
    <dgm:pt modelId="{14BEF73C-6480-4885-B3CE-EF4E11A298E4}" type="pres">
      <dgm:prSet presAssocID="{993DC82F-2673-4092-B6DD-CE6033FAE5FF}" presName="horzSpace2" presStyleCnt="0"/>
      <dgm:spPr/>
    </dgm:pt>
    <dgm:pt modelId="{45C2D5CE-B58C-4007-B86A-14E244C345BC}" type="pres">
      <dgm:prSet presAssocID="{993DC82F-2673-4092-B6DD-CE6033FAE5FF}" presName="tx2" presStyleLbl="revTx" presStyleIdx="1" presStyleCnt="4"/>
      <dgm:spPr/>
      <dgm:t>
        <a:bodyPr/>
        <a:lstStyle/>
        <a:p>
          <a:endParaRPr lang="ru-RU"/>
        </a:p>
      </dgm:t>
    </dgm:pt>
    <dgm:pt modelId="{C59C72B8-F12A-452F-A631-B4342B95AF06}" type="pres">
      <dgm:prSet presAssocID="{993DC82F-2673-4092-B6DD-CE6033FAE5FF}" presName="vert2" presStyleCnt="0"/>
      <dgm:spPr/>
    </dgm:pt>
    <dgm:pt modelId="{75C51498-194E-4F45-B6F9-CA10EC6F74CF}" type="pres">
      <dgm:prSet presAssocID="{993DC82F-2673-4092-B6DD-CE6033FAE5FF}" presName="thinLine2b" presStyleLbl="callout" presStyleIdx="0" presStyleCnt="3"/>
      <dgm:spPr/>
    </dgm:pt>
    <dgm:pt modelId="{8A536A8D-5674-4B9C-9CC1-D73CAC72C8C6}" type="pres">
      <dgm:prSet presAssocID="{993DC82F-2673-4092-B6DD-CE6033FAE5FF}" presName="vertSpace2b" presStyleCnt="0"/>
      <dgm:spPr/>
    </dgm:pt>
    <dgm:pt modelId="{A32E0A1A-4FCB-46BB-A76F-C7DD12777738}" type="pres">
      <dgm:prSet presAssocID="{0E31E83E-DFA8-457F-B310-8ED8802F5046}" presName="horz2" presStyleCnt="0"/>
      <dgm:spPr/>
    </dgm:pt>
    <dgm:pt modelId="{4BF6EFED-3E4A-46D0-ADAB-75A5495341AF}" type="pres">
      <dgm:prSet presAssocID="{0E31E83E-DFA8-457F-B310-8ED8802F5046}" presName="horzSpace2" presStyleCnt="0"/>
      <dgm:spPr/>
    </dgm:pt>
    <dgm:pt modelId="{575B9FC3-E923-4D3E-A65D-5501AA179978}" type="pres">
      <dgm:prSet presAssocID="{0E31E83E-DFA8-457F-B310-8ED8802F5046}" presName="tx2" presStyleLbl="revTx" presStyleIdx="2" presStyleCnt="4" custScaleY="112418"/>
      <dgm:spPr/>
      <dgm:t>
        <a:bodyPr/>
        <a:lstStyle/>
        <a:p>
          <a:endParaRPr lang="ru-RU"/>
        </a:p>
      </dgm:t>
    </dgm:pt>
    <dgm:pt modelId="{534CCC32-90AF-4767-926B-7DCEA6E67BB2}" type="pres">
      <dgm:prSet presAssocID="{0E31E83E-DFA8-457F-B310-8ED8802F5046}" presName="vert2" presStyleCnt="0"/>
      <dgm:spPr/>
    </dgm:pt>
    <dgm:pt modelId="{5753E36F-09E3-4641-B958-26BCB9460954}" type="pres">
      <dgm:prSet presAssocID="{0E31E83E-DFA8-457F-B310-8ED8802F5046}" presName="thinLine2b" presStyleLbl="callout" presStyleIdx="1" presStyleCnt="3"/>
      <dgm:spPr/>
    </dgm:pt>
    <dgm:pt modelId="{296B92A5-174E-4FD4-87BF-DF05DC4DE3EA}" type="pres">
      <dgm:prSet presAssocID="{0E31E83E-DFA8-457F-B310-8ED8802F5046}" presName="vertSpace2b" presStyleCnt="0"/>
      <dgm:spPr/>
    </dgm:pt>
    <dgm:pt modelId="{00DAE84E-CE5D-44E6-864A-F548288DE27E}" type="pres">
      <dgm:prSet presAssocID="{7512E274-BE95-41C6-9470-264E00DDA7D3}" presName="horz2" presStyleCnt="0"/>
      <dgm:spPr/>
    </dgm:pt>
    <dgm:pt modelId="{3478F066-19FC-4C2F-BB10-6B7CAF3CDAF1}" type="pres">
      <dgm:prSet presAssocID="{7512E274-BE95-41C6-9470-264E00DDA7D3}" presName="horzSpace2" presStyleCnt="0"/>
      <dgm:spPr/>
    </dgm:pt>
    <dgm:pt modelId="{4764654E-2497-4226-879F-981A47CF5E09}" type="pres">
      <dgm:prSet presAssocID="{7512E274-BE95-41C6-9470-264E00DDA7D3}" presName="tx2" presStyleLbl="revTx" presStyleIdx="3" presStyleCnt="4"/>
      <dgm:spPr/>
      <dgm:t>
        <a:bodyPr/>
        <a:lstStyle/>
        <a:p>
          <a:endParaRPr lang="ru-RU"/>
        </a:p>
      </dgm:t>
    </dgm:pt>
    <dgm:pt modelId="{B64D777F-F55B-45C2-A08C-0851B22BBCF7}" type="pres">
      <dgm:prSet presAssocID="{7512E274-BE95-41C6-9470-264E00DDA7D3}" presName="vert2" presStyleCnt="0"/>
      <dgm:spPr/>
    </dgm:pt>
    <dgm:pt modelId="{F56BF271-400D-4F61-89E0-C0E0C5E368A8}" type="pres">
      <dgm:prSet presAssocID="{7512E274-BE95-41C6-9470-264E00DDA7D3}" presName="thinLine2b" presStyleLbl="callout" presStyleIdx="2" presStyleCnt="3"/>
      <dgm:spPr/>
    </dgm:pt>
    <dgm:pt modelId="{BADF6321-FA55-435E-9F13-5268C9411368}" type="pres">
      <dgm:prSet presAssocID="{7512E274-BE95-41C6-9470-264E00DDA7D3}" presName="vertSpace2b" presStyleCnt="0"/>
      <dgm:spPr/>
    </dgm:pt>
  </dgm:ptLst>
  <dgm:cxnLst>
    <dgm:cxn modelId="{D7FAACCD-0C5C-4FA8-BEAD-CA30F5CC673B}" srcId="{D73CD06B-B055-4F34-8B8D-928FA02A80E0}" destId="{993DC82F-2673-4092-B6DD-CE6033FAE5FF}" srcOrd="0" destOrd="0" parTransId="{D1EEA2A5-EC60-4992-8466-82069A6FE3D8}" sibTransId="{44999E58-1613-4736-BDDE-5327D0084A99}"/>
    <dgm:cxn modelId="{8F03B29E-B7E7-4207-89F7-916229D6D7DB}" srcId="{D73CD06B-B055-4F34-8B8D-928FA02A80E0}" destId="{7512E274-BE95-41C6-9470-264E00DDA7D3}" srcOrd="2" destOrd="0" parTransId="{BE4A26B0-526A-4885-B4AF-B0FA20C47DD8}" sibTransId="{2A96F7FC-D044-47CF-942F-920581B3C002}"/>
    <dgm:cxn modelId="{85BF0B70-25A8-49D9-B435-BA0397FECCCD}" srcId="{D73CD06B-B055-4F34-8B8D-928FA02A80E0}" destId="{0E31E83E-DFA8-457F-B310-8ED8802F5046}" srcOrd="1" destOrd="0" parTransId="{E49D81D4-48DB-41D4-AD98-09E40B398ADF}" sibTransId="{245551EE-0DB2-47C9-A391-E65458926F7B}"/>
    <dgm:cxn modelId="{41CE8614-1764-4AD8-95E7-B4D7D5F75F85}" srcId="{B17FC439-EE0D-4016-B3C4-53FBDFD8490A}" destId="{D73CD06B-B055-4F34-8B8D-928FA02A80E0}" srcOrd="0" destOrd="0" parTransId="{4EDC1D09-A72B-4719-BD10-D2B2874BC945}" sibTransId="{4EE9354C-DC61-4D19-B0FC-799105E3DF7A}"/>
    <dgm:cxn modelId="{DE741E18-F121-4EA4-8830-A87600C3CCC9}" type="presOf" srcId="{993DC82F-2673-4092-B6DD-CE6033FAE5FF}" destId="{45C2D5CE-B58C-4007-B86A-14E244C345BC}" srcOrd="0" destOrd="0" presId="urn:microsoft.com/office/officeart/2008/layout/LinedList"/>
    <dgm:cxn modelId="{41E27E1D-D575-4391-9A12-8ACA4D683CD5}" type="presOf" srcId="{0E31E83E-DFA8-457F-B310-8ED8802F5046}" destId="{575B9FC3-E923-4D3E-A65D-5501AA179978}" srcOrd="0" destOrd="0" presId="urn:microsoft.com/office/officeart/2008/layout/LinedList"/>
    <dgm:cxn modelId="{D058F1EC-65BB-4EB6-813A-626E894E9224}" type="presOf" srcId="{D73CD06B-B055-4F34-8B8D-928FA02A80E0}" destId="{21AADB86-F360-45D8-92FC-BCD1FEE37972}" srcOrd="0" destOrd="0" presId="urn:microsoft.com/office/officeart/2008/layout/LinedList"/>
    <dgm:cxn modelId="{EF771942-7E49-4532-8AF0-17E1DAB50FF9}" type="presOf" srcId="{7512E274-BE95-41C6-9470-264E00DDA7D3}" destId="{4764654E-2497-4226-879F-981A47CF5E09}" srcOrd="0" destOrd="0" presId="urn:microsoft.com/office/officeart/2008/layout/LinedList"/>
    <dgm:cxn modelId="{96EB8D19-67BD-439C-8E25-075F9ABE174F}" type="presOf" srcId="{B17FC439-EE0D-4016-B3C4-53FBDFD8490A}" destId="{BD54AF06-9673-47D9-BBC1-15A5635935AC}" srcOrd="0" destOrd="0" presId="urn:microsoft.com/office/officeart/2008/layout/LinedList"/>
    <dgm:cxn modelId="{FB4E19ED-5774-4F7B-A5A7-58BD90B621F1}" type="presParOf" srcId="{BD54AF06-9673-47D9-BBC1-15A5635935AC}" destId="{9267B3B6-A4D1-47CA-A94A-9650145144DF}" srcOrd="0" destOrd="0" presId="urn:microsoft.com/office/officeart/2008/layout/LinedList"/>
    <dgm:cxn modelId="{563CA78E-F8CB-445A-A080-65E06C50EA24}" type="presParOf" srcId="{BD54AF06-9673-47D9-BBC1-15A5635935AC}" destId="{E3443969-9A81-49CA-A43D-1E1819101F2D}" srcOrd="1" destOrd="0" presId="urn:microsoft.com/office/officeart/2008/layout/LinedList"/>
    <dgm:cxn modelId="{958342F6-D7B4-4403-894C-577AAF988EE3}" type="presParOf" srcId="{E3443969-9A81-49CA-A43D-1E1819101F2D}" destId="{21AADB86-F360-45D8-92FC-BCD1FEE37972}" srcOrd="0" destOrd="0" presId="urn:microsoft.com/office/officeart/2008/layout/LinedList"/>
    <dgm:cxn modelId="{CA29275C-3AAA-4B2F-8BA9-D8D9ED906A7E}" type="presParOf" srcId="{E3443969-9A81-49CA-A43D-1E1819101F2D}" destId="{8AD97E20-7FCB-4E02-88AD-15784D673513}" srcOrd="1" destOrd="0" presId="urn:microsoft.com/office/officeart/2008/layout/LinedList"/>
    <dgm:cxn modelId="{1FBB304C-15A0-4628-89E1-F37D8BE9C688}" type="presParOf" srcId="{8AD97E20-7FCB-4E02-88AD-15784D673513}" destId="{FBC096FA-6C8F-438E-83AC-0BCF70B29CEC}" srcOrd="0" destOrd="0" presId="urn:microsoft.com/office/officeart/2008/layout/LinedList"/>
    <dgm:cxn modelId="{C8D6F9CC-5570-46A3-BC44-4C8463E7B332}" type="presParOf" srcId="{8AD97E20-7FCB-4E02-88AD-15784D673513}" destId="{7F869B92-E205-4B09-9809-46F485F75A9B}" srcOrd="1" destOrd="0" presId="urn:microsoft.com/office/officeart/2008/layout/LinedList"/>
    <dgm:cxn modelId="{0D370D29-D4FB-4EC9-9F09-E5F18357EB9C}" type="presParOf" srcId="{7F869B92-E205-4B09-9809-46F485F75A9B}" destId="{14BEF73C-6480-4885-B3CE-EF4E11A298E4}" srcOrd="0" destOrd="0" presId="urn:microsoft.com/office/officeart/2008/layout/LinedList"/>
    <dgm:cxn modelId="{DF5772B9-959B-42B7-9522-AC58DE7F6BE3}" type="presParOf" srcId="{7F869B92-E205-4B09-9809-46F485F75A9B}" destId="{45C2D5CE-B58C-4007-B86A-14E244C345BC}" srcOrd="1" destOrd="0" presId="urn:microsoft.com/office/officeart/2008/layout/LinedList"/>
    <dgm:cxn modelId="{DB58DB7E-F8CA-4E07-A175-2D3A8B70CC8F}" type="presParOf" srcId="{7F869B92-E205-4B09-9809-46F485F75A9B}" destId="{C59C72B8-F12A-452F-A631-B4342B95AF06}" srcOrd="2" destOrd="0" presId="urn:microsoft.com/office/officeart/2008/layout/LinedList"/>
    <dgm:cxn modelId="{E72060DA-5D89-4840-8FF7-1C0684134EDF}" type="presParOf" srcId="{8AD97E20-7FCB-4E02-88AD-15784D673513}" destId="{75C51498-194E-4F45-B6F9-CA10EC6F74CF}" srcOrd="2" destOrd="0" presId="urn:microsoft.com/office/officeart/2008/layout/LinedList"/>
    <dgm:cxn modelId="{214FEF8F-FEE6-432E-A68D-BF920ADA654B}" type="presParOf" srcId="{8AD97E20-7FCB-4E02-88AD-15784D673513}" destId="{8A536A8D-5674-4B9C-9CC1-D73CAC72C8C6}" srcOrd="3" destOrd="0" presId="urn:microsoft.com/office/officeart/2008/layout/LinedList"/>
    <dgm:cxn modelId="{750E896A-D380-4E0C-AEB7-507FED61F429}" type="presParOf" srcId="{8AD97E20-7FCB-4E02-88AD-15784D673513}" destId="{A32E0A1A-4FCB-46BB-A76F-C7DD12777738}" srcOrd="4" destOrd="0" presId="urn:microsoft.com/office/officeart/2008/layout/LinedList"/>
    <dgm:cxn modelId="{9A9F65BE-7354-4AD0-B118-04DD42DE964A}" type="presParOf" srcId="{A32E0A1A-4FCB-46BB-A76F-C7DD12777738}" destId="{4BF6EFED-3E4A-46D0-ADAB-75A5495341AF}" srcOrd="0" destOrd="0" presId="urn:microsoft.com/office/officeart/2008/layout/LinedList"/>
    <dgm:cxn modelId="{37043949-123A-4276-9511-E87D4B80AB53}" type="presParOf" srcId="{A32E0A1A-4FCB-46BB-A76F-C7DD12777738}" destId="{575B9FC3-E923-4D3E-A65D-5501AA179978}" srcOrd="1" destOrd="0" presId="urn:microsoft.com/office/officeart/2008/layout/LinedList"/>
    <dgm:cxn modelId="{5E3D62B1-6098-4C9D-AE0E-3FF81B5CE920}" type="presParOf" srcId="{A32E0A1A-4FCB-46BB-A76F-C7DD12777738}" destId="{534CCC32-90AF-4767-926B-7DCEA6E67BB2}" srcOrd="2" destOrd="0" presId="urn:microsoft.com/office/officeart/2008/layout/LinedList"/>
    <dgm:cxn modelId="{BE78EA8E-E62C-447C-8C21-EB5B4C41A965}" type="presParOf" srcId="{8AD97E20-7FCB-4E02-88AD-15784D673513}" destId="{5753E36F-09E3-4641-B958-26BCB9460954}" srcOrd="5" destOrd="0" presId="urn:microsoft.com/office/officeart/2008/layout/LinedList"/>
    <dgm:cxn modelId="{62444D7E-0D60-416B-8739-225020EDCE02}" type="presParOf" srcId="{8AD97E20-7FCB-4E02-88AD-15784D673513}" destId="{296B92A5-174E-4FD4-87BF-DF05DC4DE3EA}" srcOrd="6" destOrd="0" presId="urn:microsoft.com/office/officeart/2008/layout/LinedList"/>
    <dgm:cxn modelId="{B4BD5C49-7C4C-4961-890C-CC6B3C6FAA02}" type="presParOf" srcId="{8AD97E20-7FCB-4E02-88AD-15784D673513}" destId="{00DAE84E-CE5D-44E6-864A-F548288DE27E}" srcOrd="7" destOrd="0" presId="urn:microsoft.com/office/officeart/2008/layout/LinedList"/>
    <dgm:cxn modelId="{D33AF0AB-FD71-4FF9-B10E-F830E2A09876}" type="presParOf" srcId="{00DAE84E-CE5D-44E6-864A-F548288DE27E}" destId="{3478F066-19FC-4C2F-BB10-6B7CAF3CDAF1}" srcOrd="0" destOrd="0" presId="urn:microsoft.com/office/officeart/2008/layout/LinedList"/>
    <dgm:cxn modelId="{4A8A757D-3643-41AC-8F19-6372616FB3E8}" type="presParOf" srcId="{00DAE84E-CE5D-44E6-864A-F548288DE27E}" destId="{4764654E-2497-4226-879F-981A47CF5E09}" srcOrd="1" destOrd="0" presId="urn:microsoft.com/office/officeart/2008/layout/LinedList"/>
    <dgm:cxn modelId="{E2BB9B61-9B3E-4E80-B82D-B4AB05BFE9DB}" type="presParOf" srcId="{00DAE84E-CE5D-44E6-864A-F548288DE27E}" destId="{B64D777F-F55B-45C2-A08C-0851B22BBCF7}" srcOrd="2" destOrd="0" presId="urn:microsoft.com/office/officeart/2008/layout/LinedList"/>
    <dgm:cxn modelId="{D6EC904D-B229-4DF1-A031-A3AEBDD5EC22}" type="presParOf" srcId="{8AD97E20-7FCB-4E02-88AD-15784D673513}" destId="{F56BF271-400D-4F61-89E0-C0E0C5E368A8}" srcOrd="8" destOrd="0" presId="urn:microsoft.com/office/officeart/2008/layout/LinedList"/>
    <dgm:cxn modelId="{A5EFED03-E905-4AA8-9231-C77110700E04}" type="presParOf" srcId="{8AD97E20-7FCB-4E02-88AD-15784D673513}" destId="{BADF6321-FA55-435E-9F13-5268C941136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66F28-0DB5-48CD-8178-4687861CC5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C928B76F-21A9-4692-B64D-D987AACAF67F}">
      <dgm:prSet phldrT="[Текст]" custT="1"/>
      <dgm:spPr/>
      <dgm:t>
        <a:bodyPr/>
        <a:lstStyle/>
        <a:p>
          <a:r>
            <a:rPr lang="ru-RU" sz="2400" b="1" dirty="0" smtClean="0"/>
            <a:t>4. Несоответствие системы оплаты целям компании</a:t>
          </a:r>
          <a:endParaRPr lang="ru-RU" sz="2400" dirty="0"/>
        </a:p>
      </dgm:t>
    </dgm:pt>
    <dgm:pt modelId="{B1B876AD-05F0-4FC5-8031-14FF2B09F444}" type="parTrans" cxnId="{BE211DC6-3F33-4C60-97B6-A222EB68BFA8}">
      <dgm:prSet/>
      <dgm:spPr/>
      <dgm:t>
        <a:bodyPr/>
        <a:lstStyle/>
        <a:p>
          <a:endParaRPr lang="ru-RU"/>
        </a:p>
      </dgm:t>
    </dgm:pt>
    <dgm:pt modelId="{D031CA2B-39FB-4F77-96DB-C552087041F3}" type="sibTrans" cxnId="{BE211DC6-3F33-4C60-97B6-A222EB68BFA8}">
      <dgm:prSet/>
      <dgm:spPr/>
      <dgm:t>
        <a:bodyPr/>
        <a:lstStyle/>
        <a:p>
          <a:endParaRPr lang="ru-RU"/>
        </a:p>
      </dgm:t>
    </dgm:pt>
    <dgm:pt modelId="{992F73A5-E88B-4A2F-A2C1-535763980AF1}">
      <dgm:prSet phldrT="[Текст]" custT="1"/>
      <dgm:spPr/>
      <dgm:t>
        <a:bodyPr/>
        <a:lstStyle/>
        <a:p>
          <a:r>
            <a:rPr lang="ru-RU" sz="2000" b="1" dirty="0" smtClean="0"/>
            <a:t>Персонал может быть замотивирован на достижение результатов, совершенно не нужных организации. </a:t>
          </a:r>
          <a:endParaRPr lang="ru-RU" sz="2000" b="1" dirty="0"/>
        </a:p>
      </dgm:t>
    </dgm:pt>
    <dgm:pt modelId="{5521F303-34DB-4B35-B5C9-697A868FE7B1}" type="parTrans" cxnId="{0F49213B-4D61-4C6E-9B80-A1AA6B2283ED}">
      <dgm:prSet/>
      <dgm:spPr/>
      <dgm:t>
        <a:bodyPr/>
        <a:lstStyle/>
        <a:p>
          <a:endParaRPr lang="ru-RU"/>
        </a:p>
      </dgm:t>
    </dgm:pt>
    <dgm:pt modelId="{0C5AC85A-99E5-4A7F-BEBF-4E96195F2A57}" type="sibTrans" cxnId="{0F49213B-4D61-4C6E-9B80-A1AA6B2283ED}">
      <dgm:prSet/>
      <dgm:spPr/>
      <dgm:t>
        <a:bodyPr/>
        <a:lstStyle/>
        <a:p>
          <a:endParaRPr lang="ru-RU"/>
        </a:p>
      </dgm:t>
    </dgm:pt>
    <dgm:pt modelId="{DBF64277-1FA0-44C9-A8F0-50DF4D7C03EE}">
      <dgm:prSet phldrT="[Текст]" custT="1"/>
      <dgm:spPr/>
      <dgm:t>
        <a:bodyPr/>
        <a:lstStyle/>
        <a:p>
          <a:r>
            <a:rPr lang="ru-RU" sz="2000" b="1" dirty="0" smtClean="0"/>
            <a:t>Это может показаться странным, но во многих компаниях отсутствуют измеримые цели работы. Большинство формулировок, которые компании принимают за цели, можно охарактеризовать как целевые ориентиры, направления работы и даже мечтания. </a:t>
          </a:r>
          <a:endParaRPr lang="ru-RU" sz="2000" b="1" dirty="0"/>
        </a:p>
      </dgm:t>
    </dgm:pt>
    <dgm:pt modelId="{26118945-C1B1-4577-8E36-871D66B395DF}" type="parTrans" cxnId="{B4BB8A70-05A1-4E28-AD3C-FB49341D1971}">
      <dgm:prSet/>
      <dgm:spPr/>
      <dgm:t>
        <a:bodyPr/>
        <a:lstStyle/>
        <a:p>
          <a:endParaRPr lang="ru-RU"/>
        </a:p>
      </dgm:t>
    </dgm:pt>
    <dgm:pt modelId="{D6E5C2CC-8372-4D16-8C2D-E3B4DC7E7193}" type="sibTrans" cxnId="{B4BB8A70-05A1-4E28-AD3C-FB49341D1971}">
      <dgm:prSet/>
      <dgm:spPr/>
      <dgm:t>
        <a:bodyPr/>
        <a:lstStyle/>
        <a:p>
          <a:endParaRPr lang="ru-RU"/>
        </a:p>
      </dgm:t>
    </dgm:pt>
    <dgm:pt modelId="{B06FEB3D-F4F7-44ED-A333-01AD1ED9663B}">
      <dgm:prSet phldrT="[Текст]" custT="1"/>
      <dgm:spPr/>
      <dgm:t>
        <a:bodyPr/>
        <a:lstStyle/>
        <a:p>
          <a:r>
            <a:rPr lang="ru-RU" sz="2000" b="1" dirty="0" smtClean="0"/>
            <a:t>Абстрактная формулировка целей приводит к непониманию сотрудниками поставленных перед ними задач, а также их важности. На деле это означает потерю денег в каждом процессе. Такие невидимые издержки могут составлять до 50% денежных потерь.</a:t>
          </a:r>
          <a:endParaRPr lang="ru-RU" sz="2000" b="1" dirty="0"/>
        </a:p>
      </dgm:t>
    </dgm:pt>
    <dgm:pt modelId="{2542B722-B3EA-4E94-BA99-A86D8D9AF230}" type="parTrans" cxnId="{A7D2A3EE-B0AA-49F2-B1C9-3B4B76F23000}">
      <dgm:prSet/>
      <dgm:spPr/>
      <dgm:t>
        <a:bodyPr/>
        <a:lstStyle/>
        <a:p>
          <a:endParaRPr lang="ru-RU"/>
        </a:p>
      </dgm:t>
    </dgm:pt>
    <dgm:pt modelId="{3C59FF14-C83E-4ECD-8CC1-6973EEA81360}" type="sibTrans" cxnId="{A7D2A3EE-B0AA-49F2-B1C9-3B4B76F23000}">
      <dgm:prSet/>
      <dgm:spPr/>
      <dgm:t>
        <a:bodyPr/>
        <a:lstStyle/>
        <a:p>
          <a:endParaRPr lang="ru-RU"/>
        </a:p>
      </dgm:t>
    </dgm:pt>
    <dgm:pt modelId="{423DAEFA-94AC-4512-93A3-5595BCB4EE37}" type="pres">
      <dgm:prSet presAssocID="{64466F28-0DB5-48CD-8178-4687861CC55B}" presName="vert0" presStyleCnt="0">
        <dgm:presLayoutVars>
          <dgm:dir/>
          <dgm:animOne val="branch"/>
          <dgm:animLvl val="lvl"/>
        </dgm:presLayoutVars>
      </dgm:prSet>
      <dgm:spPr/>
      <dgm:t>
        <a:bodyPr/>
        <a:lstStyle/>
        <a:p>
          <a:endParaRPr lang="ru-RU"/>
        </a:p>
      </dgm:t>
    </dgm:pt>
    <dgm:pt modelId="{DCC95F6D-86DA-49B7-979D-B299E2701F59}" type="pres">
      <dgm:prSet presAssocID="{C928B76F-21A9-4692-B64D-D987AACAF67F}" presName="thickLine" presStyleLbl="alignNode1" presStyleIdx="0" presStyleCnt="1"/>
      <dgm:spPr/>
    </dgm:pt>
    <dgm:pt modelId="{F07497A5-15C5-452C-AD93-ADE9F1B5DAD1}" type="pres">
      <dgm:prSet presAssocID="{C928B76F-21A9-4692-B64D-D987AACAF67F}" presName="horz1" presStyleCnt="0"/>
      <dgm:spPr/>
    </dgm:pt>
    <dgm:pt modelId="{C1841924-F58A-4964-801A-D85B7FC96CFB}" type="pres">
      <dgm:prSet presAssocID="{C928B76F-21A9-4692-B64D-D987AACAF67F}" presName="tx1" presStyleLbl="revTx" presStyleIdx="0" presStyleCnt="4"/>
      <dgm:spPr/>
      <dgm:t>
        <a:bodyPr/>
        <a:lstStyle/>
        <a:p>
          <a:endParaRPr lang="ru-RU"/>
        </a:p>
      </dgm:t>
    </dgm:pt>
    <dgm:pt modelId="{B241C9D4-819F-4BCA-AE89-BC6B34982774}" type="pres">
      <dgm:prSet presAssocID="{C928B76F-21A9-4692-B64D-D987AACAF67F}" presName="vert1" presStyleCnt="0"/>
      <dgm:spPr/>
    </dgm:pt>
    <dgm:pt modelId="{7673FE12-F551-40F9-8758-9E2A11E3515C}" type="pres">
      <dgm:prSet presAssocID="{992F73A5-E88B-4A2F-A2C1-535763980AF1}" presName="vertSpace2a" presStyleCnt="0"/>
      <dgm:spPr/>
    </dgm:pt>
    <dgm:pt modelId="{75AE2597-9A77-401C-A374-7CEE60E5792C}" type="pres">
      <dgm:prSet presAssocID="{992F73A5-E88B-4A2F-A2C1-535763980AF1}" presName="horz2" presStyleCnt="0"/>
      <dgm:spPr/>
    </dgm:pt>
    <dgm:pt modelId="{BF9761F7-F6E5-4B7B-9114-59E5F2B2902C}" type="pres">
      <dgm:prSet presAssocID="{992F73A5-E88B-4A2F-A2C1-535763980AF1}" presName="horzSpace2" presStyleCnt="0"/>
      <dgm:spPr/>
    </dgm:pt>
    <dgm:pt modelId="{A9F7D7CF-3DAC-48EE-A897-6C2A1C98011A}" type="pres">
      <dgm:prSet presAssocID="{992F73A5-E88B-4A2F-A2C1-535763980AF1}" presName="tx2" presStyleLbl="revTx" presStyleIdx="1" presStyleCnt="4"/>
      <dgm:spPr/>
      <dgm:t>
        <a:bodyPr/>
        <a:lstStyle/>
        <a:p>
          <a:endParaRPr lang="ru-RU"/>
        </a:p>
      </dgm:t>
    </dgm:pt>
    <dgm:pt modelId="{C7978DBE-3102-4913-AD2F-7F3F0CE1B3EA}" type="pres">
      <dgm:prSet presAssocID="{992F73A5-E88B-4A2F-A2C1-535763980AF1}" presName="vert2" presStyleCnt="0"/>
      <dgm:spPr/>
    </dgm:pt>
    <dgm:pt modelId="{0325A83A-0BD7-43A3-8653-FA290EC22B5D}" type="pres">
      <dgm:prSet presAssocID="{992F73A5-E88B-4A2F-A2C1-535763980AF1}" presName="thinLine2b" presStyleLbl="callout" presStyleIdx="0" presStyleCnt="3"/>
      <dgm:spPr/>
    </dgm:pt>
    <dgm:pt modelId="{3F2A5AC7-BCA3-4061-A7EA-57364133478F}" type="pres">
      <dgm:prSet presAssocID="{992F73A5-E88B-4A2F-A2C1-535763980AF1}" presName="vertSpace2b" presStyleCnt="0"/>
      <dgm:spPr/>
    </dgm:pt>
    <dgm:pt modelId="{A42A6440-7076-460B-BFA3-06AB46D726E3}" type="pres">
      <dgm:prSet presAssocID="{DBF64277-1FA0-44C9-A8F0-50DF4D7C03EE}" presName="horz2" presStyleCnt="0"/>
      <dgm:spPr/>
    </dgm:pt>
    <dgm:pt modelId="{741C8B05-F91A-46DC-810F-E94C6910652F}" type="pres">
      <dgm:prSet presAssocID="{DBF64277-1FA0-44C9-A8F0-50DF4D7C03EE}" presName="horzSpace2" presStyleCnt="0"/>
      <dgm:spPr/>
    </dgm:pt>
    <dgm:pt modelId="{19BF2101-359C-4454-AD7B-5EC7342846EF}" type="pres">
      <dgm:prSet presAssocID="{DBF64277-1FA0-44C9-A8F0-50DF4D7C03EE}" presName="tx2" presStyleLbl="revTx" presStyleIdx="2" presStyleCnt="4" custScaleY="142855"/>
      <dgm:spPr/>
      <dgm:t>
        <a:bodyPr/>
        <a:lstStyle/>
        <a:p>
          <a:endParaRPr lang="ru-RU"/>
        </a:p>
      </dgm:t>
    </dgm:pt>
    <dgm:pt modelId="{3F6D42DA-0002-42EC-978A-6BE767D3F84A}" type="pres">
      <dgm:prSet presAssocID="{DBF64277-1FA0-44C9-A8F0-50DF4D7C03EE}" presName="vert2" presStyleCnt="0"/>
      <dgm:spPr/>
    </dgm:pt>
    <dgm:pt modelId="{BDE9FB26-9846-484F-90EE-8101327CDBB0}" type="pres">
      <dgm:prSet presAssocID="{DBF64277-1FA0-44C9-A8F0-50DF4D7C03EE}" presName="thinLine2b" presStyleLbl="callout" presStyleIdx="1" presStyleCnt="3"/>
      <dgm:spPr/>
    </dgm:pt>
    <dgm:pt modelId="{E85430D3-DCF5-4179-B53D-B439B94954ED}" type="pres">
      <dgm:prSet presAssocID="{DBF64277-1FA0-44C9-A8F0-50DF4D7C03EE}" presName="vertSpace2b" presStyleCnt="0"/>
      <dgm:spPr/>
    </dgm:pt>
    <dgm:pt modelId="{6286380B-8BAC-4272-BD99-8689BE2BEBDC}" type="pres">
      <dgm:prSet presAssocID="{B06FEB3D-F4F7-44ED-A333-01AD1ED9663B}" presName="horz2" presStyleCnt="0"/>
      <dgm:spPr/>
    </dgm:pt>
    <dgm:pt modelId="{23A5D27C-2AB6-4E60-BEBE-05785D8C1AF4}" type="pres">
      <dgm:prSet presAssocID="{B06FEB3D-F4F7-44ED-A333-01AD1ED9663B}" presName="horzSpace2" presStyleCnt="0"/>
      <dgm:spPr/>
    </dgm:pt>
    <dgm:pt modelId="{5A3D28CF-58F4-4A24-8FEB-1C51F3F02B92}" type="pres">
      <dgm:prSet presAssocID="{B06FEB3D-F4F7-44ED-A333-01AD1ED9663B}" presName="tx2" presStyleLbl="revTx" presStyleIdx="3" presStyleCnt="4"/>
      <dgm:spPr/>
      <dgm:t>
        <a:bodyPr/>
        <a:lstStyle/>
        <a:p>
          <a:endParaRPr lang="ru-RU"/>
        </a:p>
      </dgm:t>
    </dgm:pt>
    <dgm:pt modelId="{45605453-583A-48E9-A9E4-64970CB46BE0}" type="pres">
      <dgm:prSet presAssocID="{B06FEB3D-F4F7-44ED-A333-01AD1ED9663B}" presName="vert2" presStyleCnt="0"/>
      <dgm:spPr/>
    </dgm:pt>
    <dgm:pt modelId="{BAA5A81E-0DFA-4630-AA84-00DF83375F61}" type="pres">
      <dgm:prSet presAssocID="{B06FEB3D-F4F7-44ED-A333-01AD1ED9663B}" presName="thinLine2b" presStyleLbl="callout" presStyleIdx="2" presStyleCnt="3"/>
      <dgm:spPr/>
    </dgm:pt>
    <dgm:pt modelId="{E9007363-6FDE-4E10-8B3A-AFB3836906E1}" type="pres">
      <dgm:prSet presAssocID="{B06FEB3D-F4F7-44ED-A333-01AD1ED9663B}" presName="vertSpace2b" presStyleCnt="0"/>
      <dgm:spPr/>
    </dgm:pt>
  </dgm:ptLst>
  <dgm:cxnLst>
    <dgm:cxn modelId="{920C2B05-0625-45D9-BAD9-2B2227176664}" type="presOf" srcId="{64466F28-0DB5-48CD-8178-4687861CC55B}" destId="{423DAEFA-94AC-4512-93A3-5595BCB4EE37}" srcOrd="0" destOrd="0" presId="urn:microsoft.com/office/officeart/2008/layout/LinedList"/>
    <dgm:cxn modelId="{B4BB8A70-05A1-4E28-AD3C-FB49341D1971}" srcId="{C928B76F-21A9-4692-B64D-D987AACAF67F}" destId="{DBF64277-1FA0-44C9-A8F0-50DF4D7C03EE}" srcOrd="1" destOrd="0" parTransId="{26118945-C1B1-4577-8E36-871D66B395DF}" sibTransId="{D6E5C2CC-8372-4D16-8C2D-E3B4DC7E7193}"/>
    <dgm:cxn modelId="{A7D2A3EE-B0AA-49F2-B1C9-3B4B76F23000}" srcId="{C928B76F-21A9-4692-B64D-D987AACAF67F}" destId="{B06FEB3D-F4F7-44ED-A333-01AD1ED9663B}" srcOrd="2" destOrd="0" parTransId="{2542B722-B3EA-4E94-BA99-A86D8D9AF230}" sibTransId="{3C59FF14-C83E-4ECD-8CC1-6973EEA81360}"/>
    <dgm:cxn modelId="{4CB94BAB-0A6F-440A-8B70-4CCE8772BC21}" type="presOf" srcId="{B06FEB3D-F4F7-44ED-A333-01AD1ED9663B}" destId="{5A3D28CF-58F4-4A24-8FEB-1C51F3F02B92}" srcOrd="0" destOrd="0" presId="urn:microsoft.com/office/officeart/2008/layout/LinedList"/>
    <dgm:cxn modelId="{75CE5D42-A71D-4766-BCAE-BC6DC1FB9757}" type="presOf" srcId="{992F73A5-E88B-4A2F-A2C1-535763980AF1}" destId="{A9F7D7CF-3DAC-48EE-A897-6C2A1C98011A}" srcOrd="0" destOrd="0" presId="urn:microsoft.com/office/officeart/2008/layout/LinedList"/>
    <dgm:cxn modelId="{1C50BF10-944B-4CFD-9AE4-81F550F52D33}" type="presOf" srcId="{C928B76F-21A9-4692-B64D-D987AACAF67F}" destId="{C1841924-F58A-4964-801A-D85B7FC96CFB}" srcOrd="0" destOrd="0" presId="urn:microsoft.com/office/officeart/2008/layout/LinedList"/>
    <dgm:cxn modelId="{7E913180-B581-4270-AC62-6EE235B29905}" type="presOf" srcId="{DBF64277-1FA0-44C9-A8F0-50DF4D7C03EE}" destId="{19BF2101-359C-4454-AD7B-5EC7342846EF}" srcOrd="0" destOrd="0" presId="urn:microsoft.com/office/officeart/2008/layout/LinedList"/>
    <dgm:cxn modelId="{0F49213B-4D61-4C6E-9B80-A1AA6B2283ED}" srcId="{C928B76F-21A9-4692-B64D-D987AACAF67F}" destId="{992F73A5-E88B-4A2F-A2C1-535763980AF1}" srcOrd="0" destOrd="0" parTransId="{5521F303-34DB-4B35-B5C9-697A868FE7B1}" sibTransId="{0C5AC85A-99E5-4A7F-BEBF-4E96195F2A57}"/>
    <dgm:cxn modelId="{BE211DC6-3F33-4C60-97B6-A222EB68BFA8}" srcId="{64466F28-0DB5-48CD-8178-4687861CC55B}" destId="{C928B76F-21A9-4692-B64D-D987AACAF67F}" srcOrd="0" destOrd="0" parTransId="{B1B876AD-05F0-4FC5-8031-14FF2B09F444}" sibTransId="{D031CA2B-39FB-4F77-96DB-C552087041F3}"/>
    <dgm:cxn modelId="{5DCF1A28-F156-4846-961D-DFB890572363}" type="presParOf" srcId="{423DAEFA-94AC-4512-93A3-5595BCB4EE37}" destId="{DCC95F6D-86DA-49B7-979D-B299E2701F59}" srcOrd="0" destOrd="0" presId="urn:microsoft.com/office/officeart/2008/layout/LinedList"/>
    <dgm:cxn modelId="{E868000F-D84B-4769-914F-3BDA7BF9E178}" type="presParOf" srcId="{423DAEFA-94AC-4512-93A3-5595BCB4EE37}" destId="{F07497A5-15C5-452C-AD93-ADE9F1B5DAD1}" srcOrd="1" destOrd="0" presId="urn:microsoft.com/office/officeart/2008/layout/LinedList"/>
    <dgm:cxn modelId="{56700FE3-6CCD-442E-B098-4FB407316A7D}" type="presParOf" srcId="{F07497A5-15C5-452C-AD93-ADE9F1B5DAD1}" destId="{C1841924-F58A-4964-801A-D85B7FC96CFB}" srcOrd="0" destOrd="0" presId="urn:microsoft.com/office/officeart/2008/layout/LinedList"/>
    <dgm:cxn modelId="{3435CAEA-C0DB-41A0-AAEF-8076B4DF196F}" type="presParOf" srcId="{F07497A5-15C5-452C-AD93-ADE9F1B5DAD1}" destId="{B241C9D4-819F-4BCA-AE89-BC6B34982774}" srcOrd="1" destOrd="0" presId="urn:microsoft.com/office/officeart/2008/layout/LinedList"/>
    <dgm:cxn modelId="{7924C2BB-AF66-4630-8146-2D1C08006F90}" type="presParOf" srcId="{B241C9D4-819F-4BCA-AE89-BC6B34982774}" destId="{7673FE12-F551-40F9-8758-9E2A11E3515C}" srcOrd="0" destOrd="0" presId="urn:microsoft.com/office/officeart/2008/layout/LinedList"/>
    <dgm:cxn modelId="{A09C6022-C9DF-4008-8D46-1B9BA2B8E0EA}" type="presParOf" srcId="{B241C9D4-819F-4BCA-AE89-BC6B34982774}" destId="{75AE2597-9A77-401C-A374-7CEE60E5792C}" srcOrd="1" destOrd="0" presId="urn:microsoft.com/office/officeart/2008/layout/LinedList"/>
    <dgm:cxn modelId="{0B4CBB7B-DFF5-43A8-9F91-5DAB3269F450}" type="presParOf" srcId="{75AE2597-9A77-401C-A374-7CEE60E5792C}" destId="{BF9761F7-F6E5-4B7B-9114-59E5F2B2902C}" srcOrd="0" destOrd="0" presId="urn:microsoft.com/office/officeart/2008/layout/LinedList"/>
    <dgm:cxn modelId="{3A8CC4C3-6CD1-4F26-AAEA-F31F28C76598}" type="presParOf" srcId="{75AE2597-9A77-401C-A374-7CEE60E5792C}" destId="{A9F7D7CF-3DAC-48EE-A897-6C2A1C98011A}" srcOrd="1" destOrd="0" presId="urn:microsoft.com/office/officeart/2008/layout/LinedList"/>
    <dgm:cxn modelId="{E91E5B54-0A90-4434-9CC2-D2A51952C5EE}" type="presParOf" srcId="{75AE2597-9A77-401C-A374-7CEE60E5792C}" destId="{C7978DBE-3102-4913-AD2F-7F3F0CE1B3EA}" srcOrd="2" destOrd="0" presId="urn:microsoft.com/office/officeart/2008/layout/LinedList"/>
    <dgm:cxn modelId="{9BBBCE8E-008B-493A-AD62-E1FEB39DAAA6}" type="presParOf" srcId="{B241C9D4-819F-4BCA-AE89-BC6B34982774}" destId="{0325A83A-0BD7-43A3-8653-FA290EC22B5D}" srcOrd="2" destOrd="0" presId="urn:microsoft.com/office/officeart/2008/layout/LinedList"/>
    <dgm:cxn modelId="{8A0D29CE-4F0F-4360-881C-396499AD6925}" type="presParOf" srcId="{B241C9D4-819F-4BCA-AE89-BC6B34982774}" destId="{3F2A5AC7-BCA3-4061-A7EA-57364133478F}" srcOrd="3" destOrd="0" presId="urn:microsoft.com/office/officeart/2008/layout/LinedList"/>
    <dgm:cxn modelId="{FD343872-2AB9-4B9A-93F9-70DB78E37CAA}" type="presParOf" srcId="{B241C9D4-819F-4BCA-AE89-BC6B34982774}" destId="{A42A6440-7076-460B-BFA3-06AB46D726E3}" srcOrd="4" destOrd="0" presId="urn:microsoft.com/office/officeart/2008/layout/LinedList"/>
    <dgm:cxn modelId="{4DEBB8BF-0D38-49E9-B2B1-EA2B677257B5}" type="presParOf" srcId="{A42A6440-7076-460B-BFA3-06AB46D726E3}" destId="{741C8B05-F91A-46DC-810F-E94C6910652F}" srcOrd="0" destOrd="0" presId="urn:microsoft.com/office/officeart/2008/layout/LinedList"/>
    <dgm:cxn modelId="{881F775E-5A70-47FD-9B7A-2E7534B52158}" type="presParOf" srcId="{A42A6440-7076-460B-BFA3-06AB46D726E3}" destId="{19BF2101-359C-4454-AD7B-5EC7342846EF}" srcOrd="1" destOrd="0" presId="urn:microsoft.com/office/officeart/2008/layout/LinedList"/>
    <dgm:cxn modelId="{F6583BA5-13DD-4B95-8BA4-21968165A308}" type="presParOf" srcId="{A42A6440-7076-460B-BFA3-06AB46D726E3}" destId="{3F6D42DA-0002-42EC-978A-6BE767D3F84A}" srcOrd="2" destOrd="0" presId="urn:microsoft.com/office/officeart/2008/layout/LinedList"/>
    <dgm:cxn modelId="{E2A1F911-D04E-4510-AD6F-F6095899F046}" type="presParOf" srcId="{B241C9D4-819F-4BCA-AE89-BC6B34982774}" destId="{BDE9FB26-9846-484F-90EE-8101327CDBB0}" srcOrd="5" destOrd="0" presId="urn:microsoft.com/office/officeart/2008/layout/LinedList"/>
    <dgm:cxn modelId="{46DFFC8B-96F0-4342-99E9-16EA8F9184E6}" type="presParOf" srcId="{B241C9D4-819F-4BCA-AE89-BC6B34982774}" destId="{E85430D3-DCF5-4179-B53D-B439B94954ED}" srcOrd="6" destOrd="0" presId="urn:microsoft.com/office/officeart/2008/layout/LinedList"/>
    <dgm:cxn modelId="{C5095912-7D68-48C6-A640-0E240CAA669D}" type="presParOf" srcId="{B241C9D4-819F-4BCA-AE89-BC6B34982774}" destId="{6286380B-8BAC-4272-BD99-8689BE2BEBDC}" srcOrd="7" destOrd="0" presId="urn:microsoft.com/office/officeart/2008/layout/LinedList"/>
    <dgm:cxn modelId="{4EC71E26-62A2-4E25-8FCF-DAD8A886BE35}" type="presParOf" srcId="{6286380B-8BAC-4272-BD99-8689BE2BEBDC}" destId="{23A5D27C-2AB6-4E60-BEBE-05785D8C1AF4}" srcOrd="0" destOrd="0" presId="urn:microsoft.com/office/officeart/2008/layout/LinedList"/>
    <dgm:cxn modelId="{EA9C7EF1-39B9-4637-A894-00FEDEDA4246}" type="presParOf" srcId="{6286380B-8BAC-4272-BD99-8689BE2BEBDC}" destId="{5A3D28CF-58F4-4A24-8FEB-1C51F3F02B92}" srcOrd="1" destOrd="0" presId="urn:microsoft.com/office/officeart/2008/layout/LinedList"/>
    <dgm:cxn modelId="{F87AB9B3-591B-498F-BA51-68B3F2FB6628}" type="presParOf" srcId="{6286380B-8BAC-4272-BD99-8689BE2BEBDC}" destId="{45605453-583A-48E9-A9E4-64970CB46BE0}" srcOrd="2" destOrd="0" presId="urn:microsoft.com/office/officeart/2008/layout/LinedList"/>
    <dgm:cxn modelId="{C2EADE3C-4C8B-40A2-BB00-4BC1628FF642}" type="presParOf" srcId="{B241C9D4-819F-4BCA-AE89-BC6B34982774}" destId="{BAA5A81E-0DFA-4630-AA84-00DF83375F61}" srcOrd="8" destOrd="0" presId="urn:microsoft.com/office/officeart/2008/layout/LinedList"/>
    <dgm:cxn modelId="{C697751B-B951-4625-80E6-DC75E365B76A}" type="presParOf" srcId="{B241C9D4-819F-4BCA-AE89-BC6B34982774}" destId="{E9007363-6FDE-4E10-8B3A-AFB3836906E1}"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D3A30C-09A1-4150-9435-F8E303DF3AB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025B23C0-524E-4A8C-85CF-3FA4E682172A}">
      <dgm:prSet phldrT="[Текст]" custT="1"/>
      <dgm:spPr/>
      <dgm:t>
        <a:bodyPr/>
        <a:lstStyle/>
        <a:p>
          <a:r>
            <a:rPr lang="ru-RU" sz="2400" b="1" dirty="0" smtClean="0"/>
            <a:t>5. Частое изменение схем мотивации на основе KPI</a:t>
          </a:r>
          <a:endParaRPr lang="ru-RU" sz="2400" dirty="0"/>
        </a:p>
      </dgm:t>
    </dgm:pt>
    <dgm:pt modelId="{0606E33C-89C2-4ADA-A207-9DC8251D5ACD}" type="parTrans" cxnId="{85386498-B86A-4704-89CD-78B04E629C61}">
      <dgm:prSet/>
      <dgm:spPr/>
      <dgm:t>
        <a:bodyPr/>
        <a:lstStyle/>
        <a:p>
          <a:endParaRPr lang="ru-RU"/>
        </a:p>
      </dgm:t>
    </dgm:pt>
    <dgm:pt modelId="{0E70CAF9-515C-4780-98C4-BBC426258A07}" type="sibTrans" cxnId="{85386498-B86A-4704-89CD-78B04E629C61}">
      <dgm:prSet/>
      <dgm:spPr/>
      <dgm:t>
        <a:bodyPr/>
        <a:lstStyle/>
        <a:p>
          <a:endParaRPr lang="ru-RU"/>
        </a:p>
      </dgm:t>
    </dgm:pt>
    <dgm:pt modelId="{E1743579-CF53-4CB3-8E78-03C973CBC985}">
      <dgm:prSet phldrT="[Текст]" custT="1"/>
      <dgm:spPr/>
      <dgm:t>
        <a:bodyPr/>
        <a:lstStyle/>
        <a:p>
          <a:r>
            <a:rPr lang="ru-RU" sz="2000" b="1" dirty="0" smtClean="0"/>
            <a:t>Когда новая система оплаты труда разработана, необходимо довести информацию о ней до персонала и убедиться, что сотрудники ее поняли. </a:t>
          </a:r>
          <a:endParaRPr lang="ru-RU" sz="2000" b="1" dirty="0"/>
        </a:p>
      </dgm:t>
    </dgm:pt>
    <dgm:pt modelId="{B8C432E0-E2C9-416B-843B-E77FFF7711DB}" type="parTrans" cxnId="{B6A84CEE-ABE9-4FE3-8E0B-120BC7101FA6}">
      <dgm:prSet/>
      <dgm:spPr/>
      <dgm:t>
        <a:bodyPr/>
        <a:lstStyle/>
        <a:p>
          <a:endParaRPr lang="ru-RU"/>
        </a:p>
      </dgm:t>
    </dgm:pt>
    <dgm:pt modelId="{E5CCB236-C212-4C91-A10A-AFBB136E6842}" type="sibTrans" cxnId="{B6A84CEE-ABE9-4FE3-8E0B-120BC7101FA6}">
      <dgm:prSet/>
      <dgm:spPr/>
      <dgm:t>
        <a:bodyPr/>
        <a:lstStyle/>
        <a:p>
          <a:endParaRPr lang="ru-RU"/>
        </a:p>
      </dgm:t>
    </dgm:pt>
    <dgm:pt modelId="{CFF32486-04D4-46A3-B250-6092473D8359}">
      <dgm:prSet phldrT="[Текст]" custT="1"/>
      <dgm:spPr/>
      <dgm:t>
        <a:bodyPr/>
        <a:lstStyle/>
        <a:p>
          <a:r>
            <a:rPr lang="ru-RU" sz="2000" b="1" dirty="0" smtClean="0"/>
            <a:t>Потребуется некоторое время для того, чтобы работники привыкли к ней и приняли ее окончательно. Как правило, этот период составляет 3-6 месяцев. </a:t>
          </a:r>
        </a:p>
        <a:p>
          <a:r>
            <a:rPr lang="ru-RU" sz="2000" b="1" dirty="0" smtClean="0"/>
            <a:t>Поэтому не рекомендуется вносить изменения в схему оплаты чаще, чем раз в год  — персонал просто не успеет ее понять.</a:t>
          </a:r>
          <a:endParaRPr lang="ru-RU" sz="2000" b="1" dirty="0"/>
        </a:p>
      </dgm:t>
    </dgm:pt>
    <dgm:pt modelId="{ABCC4397-2842-4014-803D-C93CCD8287C9}" type="parTrans" cxnId="{19974266-3077-449C-97F7-2664C1E221D8}">
      <dgm:prSet/>
      <dgm:spPr/>
      <dgm:t>
        <a:bodyPr/>
        <a:lstStyle/>
        <a:p>
          <a:endParaRPr lang="ru-RU"/>
        </a:p>
      </dgm:t>
    </dgm:pt>
    <dgm:pt modelId="{08D5FF43-EAB8-4127-8A62-611B2C65DF0B}" type="sibTrans" cxnId="{19974266-3077-449C-97F7-2664C1E221D8}">
      <dgm:prSet/>
      <dgm:spPr/>
      <dgm:t>
        <a:bodyPr/>
        <a:lstStyle/>
        <a:p>
          <a:endParaRPr lang="ru-RU"/>
        </a:p>
      </dgm:t>
    </dgm:pt>
    <dgm:pt modelId="{65B23273-4640-4E43-B9F8-87093D176ECF}">
      <dgm:prSet phldrT="[Текст]" custT="1"/>
      <dgm:spPr/>
      <dgm:t>
        <a:bodyPr/>
        <a:lstStyle/>
        <a:p>
          <a:r>
            <a:rPr lang="ru-RU" sz="2000" b="1" dirty="0" smtClean="0"/>
            <a:t>В этот период можно оценить результат за год и сформулировать новые цели. По этой причине из схемы, возможно, придется исключить какие-то показатели и добавить новые. Возможно претерпит изменения и сама мотивационная формула.</a:t>
          </a:r>
          <a:endParaRPr lang="ru-RU" sz="2000" b="1" dirty="0"/>
        </a:p>
      </dgm:t>
    </dgm:pt>
    <dgm:pt modelId="{A0CFA31D-4B3A-4FB0-841D-703D687E433E}" type="parTrans" cxnId="{683852B5-6B9D-40C7-93A4-D83B2FB34A91}">
      <dgm:prSet/>
      <dgm:spPr/>
      <dgm:t>
        <a:bodyPr/>
        <a:lstStyle/>
        <a:p>
          <a:endParaRPr lang="ru-RU"/>
        </a:p>
      </dgm:t>
    </dgm:pt>
    <dgm:pt modelId="{27FFB2B5-A5DB-4AF4-9E7D-C83A50AB580D}" type="sibTrans" cxnId="{683852B5-6B9D-40C7-93A4-D83B2FB34A91}">
      <dgm:prSet/>
      <dgm:spPr/>
      <dgm:t>
        <a:bodyPr/>
        <a:lstStyle/>
        <a:p>
          <a:endParaRPr lang="ru-RU"/>
        </a:p>
      </dgm:t>
    </dgm:pt>
    <dgm:pt modelId="{269B42E5-8AC9-4062-804D-8656F4DA4AA3}" type="pres">
      <dgm:prSet presAssocID="{14D3A30C-09A1-4150-9435-F8E303DF3AB2}" presName="vert0" presStyleCnt="0">
        <dgm:presLayoutVars>
          <dgm:dir/>
          <dgm:animOne val="branch"/>
          <dgm:animLvl val="lvl"/>
        </dgm:presLayoutVars>
      </dgm:prSet>
      <dgm:spPr/>
      <dgm:t>
        <a:bodyPr/>
        <a:lstStyle/>
        <a:p>
          <a:endParaRPr lang="ru-RU"/>
        </a:p>
      </dgm:t>
    </dgm:pt>
    <dgm:pt modelId="{4D8182FC-769B-468B-91E8-CC8B7026D813}" type="pres">
      <dgm:prSet presAssocID="{025B23C0-524E-4A8C-85CF-3FA4E682172A}" presName="thickLine" presStyleLbl="alignNode1" presStyleIdx="0" presStyleCnt="1" custLinFactNeighborY="-22345"/>
      <dgm:spPr/>
    </dgm:pt>
    <dgm:pt modelId="{1FE39C8A-E4A9-42D3-8F50-FA7D050E9822}" type="pres">
      <dgm:prSet presAssocID="{025B23C0-524E-4A8C-85CF-3FA4E682172A}" presName="horz1" presStyleCnt="0"/>
      <dgm:spPr/>
    </dgm:pt>
    <dgm:pt modelId="{AD0BD76E-A8F5-4107-B99D-80CAEB528531}" type="pres">
      <dgm:prSet presAssocID="{025B23C0-524E-4A8C-85CF-3FA4E682172A}" presName="tx1" presStyleLbl="revTx" presStyleIdx="0" presStyleCnt="4"/>
      <dgm:spPr/>
      <dgm:t>
        <a:bodyPr/>
        <a:lstStyle/>
        <a:p>
          <a:endParaRPr lang="ru-RU"/>
        </a:p>
      </dgm:t>
    </dgm:pt>
    <dgm:pt modelId="{B36CD7BE-6E9A-4994-BD88-8A7756CCEE91}" type="pres">
      <dgm:prSet presAssocID="{025B23C0-524E-4A8C-85CF-3FA4E682172A}" presName="vert1" presStyleCnt="0"/>
      <dgm:spPr/>
    </dgm:pt>
    <dgm:pt modelId="{95E957D7-A38F-4871-81EA-104DB12EE384}" type="pres">
      <dgm:prSet presAssocID="{E1743579-CF53-4CB3-8E78-03C973CBC985}" presName="vertSpace2a" presStyleCnt="0"/>
      <dgm:spPr/>
    </dgm:pt>
    <dgm:pt modelId="{D06567D5-9334-465F-A342-D6A1F5C4E7FB}" type="pres">
      <dgm:prSet presAssocID="{E1743579-CF53-4CB3-8E78-03C973CBC985}" presName="horz2" presStyleCnt="0"/>
      <dgm:spPr/>
    </dgm:pt>
    <dgm:pt modelId="{DAC3EB26-6D2B-4DFB-93A2-C97F7434864D}" type="pres">
      <dgm:prSet presAssocID="{E1743579-CF53-4CB3-8E78-03C973CBC985}" presName="horzSpace2" presStyleCnt="0"/>
      <dgm:spPr/>
    </dgm:pt>
    <dgm:pt modelId="{A423CFF7-5E34-4C51-9F4A-18B02FD375B0}" type="pres">
      <dgm:prSet presAssocID="{E1743579-CF53-4CB3-8E78-03C973CBC985}" presName="tx2" presStyleLbl="revTx" presStyleIdx="1" presStyleCnt="4"/>
      <dgm:spPr/>
      <dgm:t>
        <a:bodyPr/>
        <a:lstStyle/>
        <a:p>
          <a:endParaRPr lang="ru-RU"/>
        </a:p>
      </dgm:t>
    </dgm:pt>
    <dgm:pt modelId="{F5DC7820-3E25-457D-9CBC-99658621FDFB}" type="pres">
      <dgm:prSet presAssocID="{E1743579-CF53-4CB3-8E78-03C973CBC985}" presName="vert2" presStyleCnt="0"/>
      <dgm:spPr/>
    </dgm:pt>
    <dgm:pt modelId="{D235E64A-4DC3-45B1-8B0B-5B843DBFB303}" type="pres">
      <dgm:prSet presAssocID="{E1743579-CF53-4CB3-8E78-03C973CBC985}" presName="thinLine2b" presStyleLbl="callout" presStyleIdx="0" presStyleCnt="3" custLinFactY="-200000" custLinFactNeighborX="313" custLinFactNeighborY="-226738"/>
      <dgm:spPr/>
    </dgm:pt>
    <dgm:pt modelId="{A3F53D9D-3CB1-47DD-B65A-D2B5991DFB15}" type="pres">
      <dgm:prSet presAssocID="{E1743579-CF53-4CB3-8E78-03C973CBC985}" presName="vertSpace2b" presStyleCnt="0"/>
      <dgm:spPr/>
    </dgm:pt>
    <dgm:pt modelId="{656F9F42-AB93-4A4E-977B-AA01870865AB}" type="pres">
      <dgm:prSet presAssocID="{CFF32486-04D4-46A3-B250-6092473D8359}" presName="horz2" presStyleCnt="0"/>
      <dgm:spPr/>
    </dgm:pt>
    <dgm:pt modelId="{A15A0BFB-ACD8-45B6-B92C-57158DE6D8A0}" type="pres">
      <dgm:prSet presAssocID="{CFF32486-04D4-46A3-B250-6092473D8359}" presName="horzSpace2" presStyleCnt="0"/>
      <dgm:spPr/>
    </dgm:pt>
    <dgm:pt modelId="{036CFA8E-28C9-488C-8D24-E938E17128EB}" type="pres">
      <dgm:prSet presAssocID="{CFF32486-04D4-46A3-B250-6092473D8359}" presName="tx2" presStyleLbl="revTx" presStyleIdx="2" presStyleCnt="4" custScaleY="132802"/>
      <dgm:spPr/>
      <dgm:t>
        <a:bodyPr/>
        <a:lstStyle/>
        <a:p>
          <a:endParaRPr lang="ru-RU"/>
        </a:p>
      </dgm:t>
    </dgm:pt>
    <dgm:pt modelId="{7C636B55-83F1-42FB-8928-F971B1EA87FE}" type="pres">
      <dgm:prSet presAssocID="{CFF32486-04D4-46A3-B250-6092473D8359}" presName="vert2" presStyleCnt="0"/>
      <dgm:spPr/>
    </dgm:pt>
    <dgm:pt modelId="{D332589E-E099-45BD-BF9C-1585CC80E13B}" type="pres">
      <dgm:prSet presAssocID="{CFF32486-04D4-46A3-B250-6092473D8359}" presName="thinLine2b" presStyleLbl="callout" presStyleIdx="1" presStyleCnt="3"/>
      <dgm:spPr/>
    </dgm:pt>
    <dgm:pt modelId="{DC5D563A-76F3-4D06-A880-8D7C2B7018FF}" type="pres">
      <dgm:prSet presAssocID="{CFF32486-04D4-46A3-B250-6092473D8359}" presName="vertSpace2b" presStyleCnt="0"/>
      <dgm:spPr/>
    </dgm:pt>
    <dgm:pt modelId="{46F62084-3523-4F2A-A7B9-8B2C23B522FF}" type="pres">
      <dgm:prSet presAssocID="{65B23273-4640-4E43-B9F8-87093D176ECF}" presName="horz2" presStyleCnt="0"/>
      <dgm:spPr/>
    </dgm:pt>
    <dgm:pt modelId="{E45C0B98-62EA-48F1-90C5-DB2E31E9721D}" type="pres">
      <dgm:prSet presAssocID="{65B23273-4640-4E43-B9F8-87093D176ECF}" presName="horzSpace2" presStyleCnt="0"/>
      <dgm:spPr/>
    </dgm:pt>
    <dgm:pt modelId="{74F8573A-E3BC-4DEC-823B-72878375BEEA}" type="pres">
      <dgm:prSet presAssocID="{65B23273-4640-4E43-B9F8-87093D176ECF}" presName="tx2" presStyleLbl="revTx" presStyleIdx="3" presStyleCnt="4"/>
      <dgm:spPr/>
      <dgm:t>
        <a:bodyPr/>
        <a:lstStyle/>
        <a:p>
          <a:endParaRPr lang="ru-RU"/>
        </a:p>
      </dgm:t>
    </dgm:pt>
    <dgm:pt modelId="{0DAE9F48-FBA5-4496-B432-83ECBE989CD1}" type="pres">
      <dgm:prSet presAssocID="{65B23273-4640-4E43-B9F8-87093D176ECF}" presName="vert2" presStyleCnt="0"/>
      <dgm:spPr/>
    </dgm:pt>
    <dgm:pt modelId="{21470662-2E12-4563-8F8B-D81307B94023}" type="pres">
      <dgm:prSet presAssocID="{65B23273-4640-4E43-B9F8-87093D176ECF}" presName="thinLine2b" presStyleLbl="callout" presStyleIdx="2" presStyleCnt="3"/>
      <dgm:spPr/>
    </dgm:pt>
    <dgm:pt modelId="{77970148-2221-448F-B792-488D20351DC4}" type="pres">
      <dgm:prSet presAssocID="{65B23273-4640-4E43-B9F8-87093D176ECF}" presName="vertSpace2b" presStyleCnt="0"/>
      <dgm:spPr/>
    </dgm:pt>
  </dgm:ptLst>
  <dgm:cxnLst>
    <dgm:cxn modelId="{683852B5-6B9D-40C7-93A4-D83B2FB34A91}" srcId="{025B23C0-524E-4A8C-85CF-3FA4E682172A}" destId="{65B23273-4640-4E43-B9F8-87093D176ECF}" srcOrd="2" destOrd="0" parTransId="{A0CFA31D-4B3A-4FB0-841D-703D687E433E}" sibTransId="{27FFB2B5-A5DB-4AF4-9E7D-C83A50AB580D}"/>
    <dgm:cxn modelId="{299E555D-D144-44CA-994A-981578A02342}" type="presOf" srcId="{025B23C0-524E-4A8C-85CF-3FA4E682172A}" destId="{AD0BD76E-A8F5-4107-B99D-80CAEB528531}" srcOrd="0" destOrd="0" presId="urn:microsoft.com/office/officeart/2008/layout/LinedList"/>
    <dgm:cxn modelId="{FC0ECA37-31D4-4620-B988-D9BBCB698FF5}" type="presOf" srcId="{CFF32486-04D4-46A3-B250-6092473D8359}" destId="{036CFA8E-28C9-488C-8D24-E938E17128EB}" srcOrd="0" destOrd="0" presId="urn:microsoft.com/office/officeart/2008/layout/LinedList"/>
    <dgm:cxn modelId="{85386498-B86A-4704-89CD-78B04E629C61}" srcId="{14D3A30C-09A1-4150-9435-F8E303DF3AB2}" destId="{025B23C0-524E-4A8C-85CF-3FA4E682172A}" srcOrd="0" destOrd="0" parTransId="{0606E33C-89C2-4ADA-A207-9DC8251D5ACD}" sibTransId="{0E70CAF9-515C-4780-98C4-BBC426258A07}"/>
    <dgm:cxn modelId="{19974266-3077-449C-97F7-2664C1E221D8}" srcId="{025B23C0-524E-4A8C-85CF-3FA4E682172A}" destId="{CFF32486-04D4-46A3-B250-6092473D8359}" srcOrd="1" destOrd="0" parTransId="{ABCC4397-2842-4014-803D-C93CCD8287C9}" sibTransId="{08D5FF43-EAB8-4127-8A62-611B2C65DF0B}"/>
    <dgm:cxn modelId="{8DBC8447-7E93-4D02-8219-59994F63BD36}" type="presOf" srcId="{65B23273-4640-4E43-B9F8-87093D176ECF}" destId="{74F8573A-E3BC-4DEC-823B-72878375BEEA}" srcOrd="0" destOrd="0" presId="urn:microsoft.com/office/officeart/2008/layout/LinedList"/>
    <dgm:cxn modelId="{B6A84CEE-ABE9-4FE3-8E0B-120BC7101FA6}" srcId="{025B23C0-524E-4A8C-85CF-3FA4E682172A}" destId="{E1743579-CF53-4CB3-8E78-03C973CBC985}" srcOrd="0" destOrd="0" parTransId="{B8C432E0-E2C9-416B-843B-E77FFF7711DB}" sibTransId="{E5CCB236-C212-4C91-A10A-AFBB136E6842}"/>
    <dgm:cxn modelId="{DF362657-654F-4191-B50E-68EC421E6EA6}" type="presOf" srcId="{E1743579-CF53-4CB3-8E78-03C973CBC985}" destId="{A423CFF7-5E34-4C51-9F4A-18B02FD375B0}" srcOrd="0" destOrd="0" presId="urn:microsoft.com/office/officeart/2008/layout/LinedList"/>
    <dgm:cxn modelId="{FD143038-CA9F-4EF8-BB8B-BC126B97463E}" type="presOf" srcId="{14D3A30C-09A1-4150-9435-F8E303DF3AB2}" destId="{269B42E5-8AC9-4062-804D-8656F4DA4AA3}" srcOrd="0" destOrd="0" presId="urn:microsoft.com/office/officeart/2008/layout/LinedList"/>
    <dgm:cxn modelId="{2AA83E02-0565-4B5A-B5A6-6205356DE608}" type="presParOf" srcId="{269B42E5-8AC9-4062-804D-8656F4DA4AA3}" destId="{4D8182FC-769B-468B-91E8-CC8B7026D813}" srcOrd="0" destOrd="0" presId="urn:microsoft.com/office/officeart/2008/layout/LinedList"/>
    <dgm:cxn modelId="{E88822FD-696A-4FA6-9810-EFE7370BFBE5}" type="presParOf" srcId="{269B42E5-8AC9-4062-804D-8656F4DA4AA3}" destId="{1FE39C8A-E4A9-42D3-8F50-FA7D050E9822}" srcOrd="1" destOrd="0" presId="urn:microsoft.com/office/officeart/2008/layout/LinedList"/>
    <dgm:cxn modelId="{8A406813-DFE9-4C17-9BE0-C790C6F3581E}" type="presParOf" srcId="{1FE39C8A-E4A9-42D3-8F50-FA7D050E9822}" destId="{AD0BD76E-A8F5-4107-B99D-80CAEB528531}" srcOrd="0" destOrd="0" presId="urn:microsoft.com/office/officeart/2008/layout/LinedList"/>
    <dgm:cxn modelId="{B343255B-1250-4E7C-B511-83D13C85A162}" type="presParOf" srcId="{1FE39C8A-E4A9-42D3-8F50-FA7D050E9822}" destId="{B36CD7BE-6E9A-4994-BD88-8A7756CCEE91}" srcOrd="1" destOrd="0" presId="urn:microsoft.com/office/officeart/2008/layout/LinedList"/>
    <dgm:cxn modelId="{B1C898E1-4E2A-4832-ADFE-DBD46CFF1877}" type="presParOf" srcId="{B36CD7BE-6E9A-4994-BD88-8A7756CCEE91}" destId="{95E957D7-A38F-4871-81EA-104DB12EE384}" srcOrd="0" destOrd="0" presId="urn:microsoft.com/office/officeart/2008/layout/LinedList"/>
    <dgm:cxn modelId="{8124595D-5293-4D4F-B3CB-DFEB6C9E1AA4}" type="presParOf" srcId="{B36CD7BE-6E9A-4994-BD88-8A7756CCEE91}" destId="{D06567D5-9334-465F-A342-D6A1F5C4E7FB}" srcOrd="1" destOrd="0" presId="urn:microsoft.com/office/officeart/2008/layout/LinedList"/>
    <dgm:cxn modelId="{C3CED4AB-54FE-431E-A06A-F46ECB43E066}" type="presParOf" srcId="{D06567D5-9334-465F-A342-D6A1F5C4E7FB}" destId="{DAC3EB26-6D2B-4DFB-93A2-C97F7434864D}" srcOrd="0" destOrd="0" presId="urn:microsoft.com/office/officeart/2008/layout/LinedList"/>
    <dgm:cxn modelId="{9D493B11-2B04-4E63-9C4C-6BA217A67381}" type="presParOf" srcId="{D06567D5-9334-465F-A342-D6A1F5C4E7FB}" destId="{A423CFF7-5E34-4C51-9F4A-18B02FD375B0}" srcOrd="1" destOrd="0" presId="urn:microsoft.com/office/officeart/2008/layout/LinedList"/>
    <dgm:cxn modelId="{C3852379-BF18-4EE5-9A9D-8B673D98E98D}" type="presParOf" srcId="{D06567D5-9334-465F-A342-D6A1F5C4E7FB}" destId="{F5DC7820-3E25-457D-9CBC-99658621FDFB}" srcOrd="2" destOrd="0" presId="urn:microsoft.com/office/officeart/2008/layout/LinedList"/>
    <dgm:cxn modelId="{22541F2D-41A9-4511-B1C0-740B9B9B8E1A}" type="presParOf" srcId="{B36CD7BE-6E9A-4994-BD88-8A7756CCEE91}" destId="{D235E64A-4DC3-45B1-8B0B-5B843DBFB303}" srcOrd="2" destOrd="0" presId="urn:microsoft.com/office/officeart/2008/layout/LinedList"/>
    <dgm:cxn modelId="{C8B1860C-463C-4D74-9E4B-5E5355454B50}" type="presParOf" srcId="{B36CD7BE-6E9A-4994-BD88-8A7756CCEE91}" destId="{A3F53D9D-3CB1-47DD-B65A-D2B5991DFB15}" srcOrd="3" destOrd="0" presId="urn:microsoft.com/office/officeart/2008/layout/LinedList"/>
    <dgm:cxn modelId="{20E4BCA4-E37A-4EC2-A157-3EACBBB646F7}" type="presParOf" srcId="{B36CD7BE-6E9A-4994-BD88-8A7756CCEE91}" destId="{656F9F42-AB93-4A4E-977B-AA01870865AB}" srcOrd="4" destOrd="0" presId="urn:microsoft.com/office/officeart/2008/layout/LinedList"/>
    <dgm:cxn modelId="{9249B1F3-62F1-4680-A595-B4C9F6714360}" type="presParOf" srcId="{656F9F42-AB93-4A4E-977B-AA01870865AB}" destId="{A15A0BFB-ACD8-45B6-B92C-57158DE6D8A0}" srcOrd="0" destOrd="0" presId="urn:microsoft.com/office/officeart/2008/layout/LinedList"/>
    <dgm:cxn modelId="{6887EE92-11B2-430D-93FF-44AAADA8978C}" type="presParOf" srcId="{656F9F42-AB93-4A4E-977B-AA01870865AB}" destId="{036CFA8E-28C9-488C-8D24-E938E17128EB}" srcOrd="1" destOrd="0" presId="urn:microsoft.com/office/officeart/2008/layout/LinedList"/>
    <dgm:cxn modelId="{81186231-58FF-4E66-88EA-A8E3CEFC1A39}" type="presParOf" srcId="{656F9F42-AB93-4A4E-977B-AA01870865AB}" destId="{7C636B55-83F1-42FB-8928-F971B1EA87FE}" srcOrd="2" destOrd="0" presId="urn:microsoft.com/office/officeart/2008/layout/LinedList"/>
    <dgm:cxn modelId="{0FF8F887-EF3B-464A-B41B-D551925236E8}" type="presParOf" srcId="{B36CD7BE-6E9A-4994-BD88-8A7756CCEE91}" destId="{D332589E-E099-45BD-BF9C-1585CC80E13B}" srcOrd="5" destOrd="0" presId="urn:microsoft.com/office/officeart/2008/layout/LinedList"/>
    <dgm:cxn modelId="{2EE4786B-179C-482C-B0FB-FFB9D51D097D}" type="presParOf" srcId="{B36CD7BE-6E9A-4994-BD88-8A7756CCEE91}" destId="{DC5D563A-76F3-4D06-A880-8D7C2B7018FF}" srcOrd="6" destOrd="0" presId="urn:microsoft.com/office/officeart/2008/layout/LinedList"/>
    <dgm:cxn modelId="{081AE017-0A5F-4135-BB94-769DBCC8FAAB}" type="presParOf" srcId="{B36CD7BE-6E9A-4994-BD88-8A7756CCEE91}" destId="{46F62084-3523-4F2A-A7B9-8B2C23B522FF}" srcOrd="7" destOrd="0" presId="urn:microsoft.com/office/officeart/2008/layout/LinedList"/>
    <dgm:cxn modelId="{C520E450-7E2A-4870-94B5-97BC39DA1C21}" type="presParOf" srcId="{46F62084-3523-4F2A-A7B9-8B2C23B522FF}" destId="{E45C0B98-62EA-48F1-90C5-DB2E31E9721D}" srcOrd="0" destOrd="0" presId="urn:microsoft.com/office/officeart/2008/layout/LinedList"/>
    <dgm:cxn modelId="{68BDBF07-96B4-4150-AAE8-093F0C605ABD}" type="presParOf" srcId="{46F62084-3523-4F2A-A7B9-8B2C23B522FF}" destId="{74F8573A-E3BC-4DEC-823B-72878375BEEA}" srcOrd="1" destOrd="0" presId="urn:microsoft.com/office/officeart/2008/layout/LinedList"/>
    <dgm:cxn modelId="{3108D908-7340-4E9D-9960-BA607B72DD9D}" type="presParOf" srcId="{46F62084-3523-4F2A-A7B9-8B2C23B522FF}" destId="{0DAE9F48-FBA5-4496-B432-83ECBE989CD1}" srcOrd="2" destOrd="0" presId="urn:microsoft.com/office/officeart/2008/layout/LinedList"/>
    <dgm:cxn modelId="{F1622E2E-81B0-4A87-9CD2-C24DD6BDE834}" type="presParOf" srcId="{B36CD7BE-6E9A-4994-BD88-8A7756CCEE91}" destId="{21470662-2E12-4563-8F8B-D81307B94023}" srcOrd="8" destOrd="0" presId="urn:microsoft.com/office/officeart/2008/layout/LinedList"/>
    <dgm:cxn modelId="{1BEF447F-4EE7-40B9-8345-29E25A498908}" type="presParOf" srcId="{B36CD7BE-6E9A-4994-BD88-8A7756CCEE91}" destId="{77970148-2221-448F-B792-488D20351DC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3965B-FE1F-425F-955F-D44760934EF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B402792E-3FD6-47DC-BD74-1693CC89D649}">
      <dgm:prSet phldrT="[Текст]" custT="1"/>
      <dgm:spPr/>
      <dgm:t>
        <a:bodyPr/>
        <a:lstStyle/>
        <a:p>
          <a:r>
            <a:rPr lang="ru-RU" sz="2400" b="1" dirty="0" smtClean="0"/>
            <a:t>6. Игнорирование </a:t>
          </a:r>
          <a:r>
            <a:rPr lang="ru-RU" sz="2400" b="1" dirty="0" err="1" smtClean="0"/>
            <a:t>мотиваторов</a:t>
          </a:r>
          <a:r>
            <a:rPr lang="ru-RU" sz="2400" b="1" dirty="0" smtClean="0"/>
            <a:t> персонала</a:t>
          </a:r>
          <a:endParaRPr lang="ru-RU" sz="2400" dirty="0"/>
        </a:p>
      </dgm:t>
    </dgm:pt>
    <dgm:pt modelId="{5647E55C-7F38-4B65-AB51-DA2E296DFF02}" type="parTrans" cxnId="{AAF8774C-EE06-4DB5-8F54-A2001ADF026C}">
      <dgm:prSet/>
      <dgm:spPr/>
      <dgm:t>
        <a:bodyPr/>
        <a:lstStyle/>
        <a:p>
          <a:endParaRPr lang="ru-RU"/>
        </a:p>
      </dgm:t>
    </dgm:pt>
    <dgm:pt modelId="{45AB2E31-91C9-4D26-9D11-05F2C1AF5E8C}" type="sibTrans" cxnId="{AAF8774C-EE06-4DB5-8F54-A2001ADF026C}">
      <dgm:prSet/>
      <dgm:spPr/>
      <dgm:t>
        <a:bodyPr/>
        <a:lstStyle/>
        <a:p>
          <a:endParaRPr lang="ru-RU"/>
        </a:p>
      </dgm:t>
    </dgm:pt>
    <dgm:pt modelId="{18AA7105-876F-400C-A0F5-C772DC7F6EA1}">
      <dgm:prSet phldrT="[Текст]" custT="1"/>
      <dgm:spPr/>
      <dgm:t>
        <a:bodyPr/>
        <a:lstStyle/>
        <a:p>
          <a:r>
            <a:rPr lang="ru-RU" sz="2000" b="1" dirty="0" smtClean="0"/>
            <a:t>Каждый сотрудник имеет свои собственные соображения (часто неосознанные) о том, что заставляет или может заставить работать его более интенсивно. </a:t>
          </a:r>
          <a:endParaRPr lang="ru-RU" sz="2000" b="1" dirty="0"/>
        </a:p>
      </dgm:t>
    </dgm:pt>
    <dgm:pt modelId="{090A9AEB-28C0-44FA-9492-849D424B8430}" type="parTrans" cxnId="{ECD1B271-3B35-46FC-8E8F-EA2A5752829E}">
      <dgm:prSet/>
      <dgm:spPr/>
      <dgm:t>
        <a:bodyPr/>
        <a:lstStyle/>
        <a:p>
          <a:endParaRPr lang="ru-RU"/>
        </a:p>
      </dgm:t>
    </dgm:pt>
    <dgm:pt modelId="{969C8412-EEAE-4D4B-A403-79966C58BB1F}" type="sibTrans" cxnId="{ECD1B271-3B35-46FC-8E8F-EA2A5752829E}">
      <dgm:prSet/>
      <dgm:spPr/>
      <dgm:t>
        <a:bodyPr/>
        <a:lstStyle/>
        <a:p>
          <a:endParaRPr lang="ru-RU"/>
        </a:p>
      </dgm:t>
    </dgm:pt>
    <dgm:pt modelId="{DEEE7DDD-6BE6-4839-B435-2723564E8B9A}">
      <dgm:prSet phldrT="[Текст]" custT="1"/>
      <dgm:spPr/>
      <dgm:t>
        <a:bodyPr/>
        <a:lstStyle/>
        <a:p>
          <a:r>
            <a:rPr lang="ru-RU" sz="2000" b="1" dirty="0" smtClean="0"/>
            <a:t>Руководителям полезно обладать этой информацией — иначе можно предложить сотруднику стимулы, которые для него не будут иметь значения. </a:t>
          </a:r>
          <a:endParaRPr lang="ru-RU" sz="2000" b="1" dirty="0"/>
        </a:p>
      </dgm:t>
    </dgm:pt>
    <dgm:pt modelId="{EF12509A-3F27-46B6-9398-4469306BD27E}" type="parTrans" cxnId="{D9FC19FB-5A86-4555-9344-357787A1FA17}">
      <dgm:prSet/>
      <dgm:spPr/>
      <dgm:t>
        <a:bodyPr/>
        <a:lstStyle/>
        <a:p>
          <a:endParaRPr lang="ru-RU"/>
        </a:p>
      </dgm:t>
    </dgm:pt>
    <dgm:pt modelId="{3BB5066D-D7F1-43E8-81EE-E62CC036782B}" type="sibTrans" cxnId="{D9FC19FB-5A86-4555-9344-357787A1FA17}">
      <dgm:prSet/>
      <dgm:spPr/>
      <dgm:t>
        <a:bodyPr/>
        <a:lstStyle/>
        <a:p>
          <a:endParaRPr lang="ru-RU"/>
        </a:p>
      </dgm:t>
    </dgm:pt>
    <dgm:pt modelId="{68BFB592-0093-4376-98B1-DDED7D80EDF9}">
      <dgm:prSet phldrT="[Текст]" custT="1"/>
      <dgm:spPr/>
      <dgm:t>
        <a:bodyPr/>
        <a:lstStyle/>
        <a:p>
          <a:r>
            <a:rPr lang="ru-RU" sz="2000" b="1" dirty="0" smtClean="0"/>
            <a:t>Например, если сотрудник мечтает о продвижении по карьерной лестнице или о признании его заслуг компанией, повышение заработной платы не заставит его работать эффективнее и не сформирует лояльность.</a:t>
          </a:r>
          <a:endParaRPr lang="ru-RU" sz="2000" b="1" dirty="0"/>
        </a:p>
      </dgm:t>
    </dgm:pt>
    <dgm:pt modelId="{B877EA37-3C25-4CAB-B5F5-4DB317DDBE93}" type="parTrans" cxnId="{0ABBBE11-AFE3-4E21-B2C3-E7FE024D61DF}">
      <dgm:prSet/>
      <dgm:spPr/>
      <dgm:t>
        <a:bodyPr/>
        <a:lstStyle/>
        <a:p>
          <a:endParaRPr lang="ru-RU"/>
        </a:p>
      </dgm:t>
    </dgm:pt>
    <dgm:pt modelId="{EA88E020-C603-4808-9A76-959B63AD36EF}" type="sibTrans" cxnId="{0ABBBE11-AFE3-4E21-B2C3-E7FE024D61DF}">
      <dgm:prSet/>
      <dgm:spPr/>
      <dgm:t>
        <a:bodyPr/>
        <a:lstStyle/>
        <a:p>
          <a:endParaRPr lang="ru-RU"/>
        </a:p>
      </dgm:t>
    </dgm:pt>
    <dgm:pt modelId="{EE50E913-9753-410F-B257-9081F336D8E1}" type="pres">
      <dgm:prSet presAssocID="{89B3965B-FE1F-425F-955F-D44760934EFD}" presName="vert0" presStyleCnt="0">
        <dgm:presLayoutVars>
          <dgm:dir/>
          <dgm:animOne val="branch"/>
          <dgm:animLvl val="lvl"/>
        </dgm:presLayoutVars>
      </dgm:prSet>
      <dgm:spPr/>
      <dgm:t>
        <a:bodyPr/>
        <a:lstStyle/>
        <a:p>
          <a:endParaRPr lang="ru-RU"/>
        </a:p>
      </dgm:t>
    </dgm:pt>
    <dgm:pt modelId="{9EFE760A-D432-4CC4-93A5-9153600C79D5}" type="pres">
      <dgm:prSet presAssocID="{B402792E-3FD6-47DC-BD74-1693CC89D649}" presName="thickLine" presStyleLbl="alignNode1" presStyleIdx="0" presStyleCnt="1"/>
      <dgm:spPr/>
    </dgm:pt>
    <dgm:pt modelId="{2CDCEDD0-BA6D-4231-A634-2FF34599CF8B}" type="pres">
      <dgm:prSet presAssocID="{B402792E-3FD6-47DC-BD74-1693CC89D649}" presName="horz1" presStyleCnt="0"/>
      <dgm:spPr/>
    </dgm:pt>
    <dgm:pt modelId="{55E6D1E4-D9FB-4213-A37C-8A5B79A9E530}" type="pres">
      <dgm:prSet presAssocID="{B402792E-3FD6-47DC-BD74-1693CC89D649}" presName="tx1" presStyleLbl="revTx" presStyleIdx="0" presStyleCnt="4" custScaleX="136260"/>
      <dgm:spPr/>
      <dgm:t>
        <a:bodyPr/>
        <a:lstStyle/>
        <a:p>
          <a:endParaRPr lang="ru-RU"/>
        </a:p>
      </dgm:t>
    </dgm:pt>
    <dgm:pt modelId="{552F8F55-4BAE-4046-8A07-D3DB0BC8A7D7}" type="pres">
      <dgm:prSet presAssocID="{B402792E-3FD6-47DC-BD74-1693CC89D649}" presName="vert1" presStyleCnt="0"/>
      <dgm:spPr/>
    </dgm:pt>
    <dgm:pt modelId="{071A92E1-CFEB-41C5-83CC-698AA1561445}" type="pres">
      <dgm:prSet presAssocID="{18AA7105-876F-400C-A0F5-C772DC7F6EA1}" presName="vertSpace2a" presStyleCnt="0"/>
      <dgm:spPr/>
    </dgm:pt>
    <dgm:pt modelId="{D1FEC34A-B7AC-457D-B498-68F92AB62463}" type="pres">
      <dgm:prSet presAssocID="{18AA7105-876F-400C-A0F5-C772DC7F6EA1}" presName="horz2" presStyleCnt="0"/>
      <dgm:spPr/>
    </dgm:pt>
    <dgm:pt modelId="{EB1F63C7-9348-44FD-8A02-1F8432248B72}" type="pres">
      <dgm:prSet presAssocID="{18AA7105-876F-400C-A0F5-C772DC7F6EA1}" presName="horzSpace2" presStyleCnt="0"/>
      <dgm:spPr/>
    </dgm:pt>
    <dgm:pt modelId="{74B01063-6EEA-4095-A4A1-8DEF422155ED}" type="pres">
      <dgm:prSet presAssocID="{18AA7105-876F-400C-A0F5-C772DC7F6EA1}" presName="tx2" presStyleLbl="revTx" presStyleIdx="1" presStyleCnt="4"/>
      <dgm:spPr/>
      <dgm:t>
        <a:bodyPr/>
        <a:lstStyle/>
        <a:p>
          <a:endParaRPr lang="ru-RU"/>
        </a:p>
      </dgm:t>
    </dgm:pt>
    <dgm:pt modelId="{314A7B88-7F88-4A9F-8FA0-1D865BDEA011}" type="pres">
      <dgm:prSet presAssocID="{18AA7105-876F-400C-A0F5-C772DC7F6EA1}" presName="vert2" presStyleCnt="0"/>
      <dgm:spPr/>
    </dgm:pt>
    <dgm:pt modelId="{6F177C01-F6EE-416E-8EDE-92E09C001F26}" type="pres">
      <dgm:prSet presAssocID="{18AA7105-876F-400C-A0F5-C772DC7F6EA1}" presName="thinLine2b" presStyleLbl="callout" presStyleIdx="0" presStyleCnt="3"/>
      <dgm:spPr/>
    </dgm:pt>
    <dgm:pt modelId="{21591241-0603-4D68-AD89-365FC2B1E9F7}" type="pres">
      <dgm:prSet presAssocID="{18AA7105-876F-400C-A0F5-C772DC7F6EA1}" presName="vertSpace2b" presStyleCnt="0"/>
      <dgm:spPr/>
    </dgm:pt>
    <dgm:pt modelId="{1A933BEF-0954-4ACB-9737-A149B0D7DB40}" type="pres">
      <dgm:prSet presAssocID="{DEEE7DDD-6BE6-4839-B435-2723564E8B9A}" presName="horz2" presStyleCnt="0"/>
      <dgm:spPr/>
    </dgm:pt>
    <dgm:pt modelId="{65E64C7F-5267-4121-844B-1D6D7836DBE4}" type="pres">
      <dgm:prSet presAssocID="{DEEE7DDD-6BE6-4839-B435-2723564E8B9A}" presName="horzSpace2" presStyleCnt="0"/>
      <dgm:spPr/>
    </dgm:pt>
    <dgm:pt modelId="{61C5B6C3-9850-4D61-83C2-4BA5D00B1637}" type="pres">
      <dgm:prSet presAssocID="{DEEE7DDD-6BE6-4839-B435-2723564E8B9A}" presName="tx2" presStyleLbl="revTx" presStyleIdx="2" presStyleCnt="4"/>
      <dgm:spPr/>
      <dgm:t>
        <a:bodyPr/>
        <a:lstStyle/>
        <a:p>
          <a:endParaRPr lang="ru-RU"/>
        </a:p>
      </dgm:t>
    </dgm:pt>
    <dgm:pt modelId="{3B1A16DA-B42F-4498-826A-9B9C97A4A497}" type="pres">
      <dgm:prSet presAssocID="{DEEE7DDD-6BE6-4839-B435-2723564E8B9A}" presName="vert2" presStyleCnt="0"/>
      <dgm:spPr/>
    </dgm:pt>
    <dgm:pt modelId="{380DA041-5851-4ADA-A84E-280A7AC9723A}" type="pres">
      <dgm:prSet presAssocID="{DEEE7DDD-6BE6-4839-B435-2723564E8B9A}" presName="thinLine2b" presStyleLbl="callout" presStyleIdx="1" presStyleCnt="3"/>
      <dgm:spPr/>
    </dgm:pt>
    <dgm:pt modelId="{21549DFE-6C91-475C-9D10-9D811BA43608}" type="pres">
      <dgm:prSet presAssocID="{DEEE7DDD-6BE6-4839-B435-2723564E8B9A}" presName="vertSpace2b" presStyleCnt="0"/>
      <dgm:spPr/>
    </dgm:pt>
    <dgm:pt modelId="{F8DEE9D5-995E-40BE-BD78-765FC4DCEE9F}" type="pres">
      <dgm:prSet presAssocID="{68BFB592-0093-4376-98B1-DDED7D80EDF9}" presName="horz2" presStyleCnt="0"/>
      <dgm:spPr/>
    </dgm:pt>
    <dgm:pt modelId="{56D465FC-8639-4A23-8738-791BD931E2FA}" type="pres">
      <dgm:prSet presAssocID="{68BFB592-0093-4376-98B1-DDED7D80EDF9}" presName="horzSpace2" presStyleCnt="0"/>
      <dgm:spPr/>
    </dgm:pt>
    <dgm:pt modelId="{B54786C9-144E-4ACF-A058-95718B7C7FE3}" type="pres">
      <dgm:prSet presAssocID="{68BFB592-0093-4376-98B1-DDED7D80EDF9}" presName="tx2" presStyleLbl="revTx" presStyleIdx="3" presStyleCnt="4"/>
      <dgm:spPr/>
      <dgm:t>
        <a:bodyPr/>
        <a:lstStyle/>
        <a:p>
          <a:endParaRPr lang="ru-RU"/>
        </a:p>
      </dgm:t>
    </dgm:pt>
    <dgm:pt modelId="{59AFBDD3-74D1-4CDF-B20C-A19D29637583}" type="pres">
      <dgm:prSet presAssocID="{68BFB592-0093-4376-98B1-DDED7D80EDF9}" presName="vert2" presStyleCnt="0"/>
      <dgm:spPr/>
    </dgm:pt>
    <dgm:pt modelId="{11F09D7F-D9CF-4955-9F0F-EF6BB9769A52}" type="pres">
      <dgm:prSet presAssocID="{68BFB592-0093-4376-98B1-DDED7D80EDF9}" presName="thinLine2b" presStyleLbl="callout" presStyleIdx="2" presStyleCnt="3"/>
      <dgm:spPr/>
    </dgm:pt>
    <dgm:pt modelId="{2C707815-B9C8-4135-9F52-85D47BEC521D}" type="pres">
      <dgm:prSet presAssocID="{68BFB592-0093-4376-98B1-DDED7D80EDF9}" presName="vertSpace2b" presStyleCnt="0"/>
      <dgm:spPr/>
    </dgm:pt>
  </dgm:ptLst>
  <dgm:cxnLst>
    <dgm:cxn modelId="{ECD1B271-3B35-46FC-8E8F-EA2A5752829E}" srcId="{B402792E-3FD6-47DC-BD74-1693CC89D649}" destId="{18AA7105-876F-400C-A0F5-C772DC7F6EA1}" srcOrd="0" destOrd="0" parTransId="{090A9AEB-28C0-44FA-9492-849D424B8430}" sibTransId="{969C8412-EEAE-4D4B-A403-79966C58BB1F}"/>
    <dgm:cxn modelId="{559FF35B-79D6-4772-B701-0FF6861A7F52}" type="presOf" srcId="{68BFB592-0093-4376-98B1-DDED7D80EDF9}" destId="{B54786C9-144E-4ACF-A058-95718B7C7FE3}" srcOrd="0" destOrd="0" presId="urn:microsoft.com/office/officeart/2008/layout/LinedList"/>
    <dgm:cxn modelId="{0ABBBE11-AFE3-4E21-B2C3-E7FE024D61DF}" srcId="{B402792E-3FD6-47DC-BD74-1693CC89D649}" destId="{68BFB592-0093-4376-98B1-DDED7D80EDF9}" srcOrd="2" destOrd="0" parTransId="{B877EA37-3C25-4CAB-B5F5-4DB317DDBE93}" sibTransId="{EA88E020-C603-4808-9A76-959B63AD36EF}"/>
    <dgm:cxn modelId="{D5A079DA-07D2-4F58-8F63-88F4C3FEB6BC}" type="presOf" srcId="{18AA7105-876F-400C-A0F5-C772DC7F6EA1}" destId="{74B01063-6EEA-4095-A4A1-8DEF422155ED}" srcOrd="0" destOrd="0" presId="urn:microsoft.com/office/officeart/2008/layout/LinedList"/>
    <dgm:cxn modelId="{A32172B5-E587-481C-8126-8E65B8A5B89B}" type="presOf" srcId="{B402792E-3FD6-47DC-BD74-1693CC89D649}" destId="{55E6D1E4-D9FB-4213-A37C-8A5B79A9E530}" srcOrd="0" destOrd="0" presId="urn:microsoft.com/office/officeart/2008/layout/LinedList"/>
    <dgm:cxn modelId="{463AF33E-E153-49A9-B967-67CB31B3150B}" type="presOf" srcId="{DEEE7DDD-6BE6-4839-B435-2723564E8B9A}" destId="{61C5B6C3-9850-4D61-83C2-4BA5D00B1637}" srcOrd="0" destOrd="0" presId="urn:microsoft.com/office/officeart/2008/layout/LinedList"/>
    <dgm:cxn modelId="{D9FC19FB-5A86-4555-9344-357787A1FA17}" srcId="{B402792E-3FD6-47DC-BD74-1693CC89D649}" destId="{DEEE7DDD-6BE6-4839-B435-2723564E8B9A}" srcOrd="1" destOrd="0" parTransId="{EF12509A-3F27-46B6-9398-4469306BD27E}" sibTransId="{3BB5066D-D7F1-43E8-81EE-E62CC036782B}"/>
    <dgm:cxn modelId="{B1A679B1-670F-4099-9DE9-34FEDA0E261D}" type="presOf" srcId="{89B3965B-FE1F-425F-955F-D44760934EFD}" destId="{EE50E913-9753-410F-B257-9081F336D8E1}" srcOrd="0" destOrd="0" presId="urn:microsoft.com/office/officeart/2008/layout/LinedList"/>
    <dgm:cxn modelId="{AAF8774C-EE06-4DB5-8F54-A2001ADF026C}" srcId="{89B3965B-FE1F-425F-955F-D44760934EFD}" destId="{B402792E-3FD6-47DC-BD74-1693CC89D649}" srcOrd="0" destOrd="0" parTransId="{5647E55C-7F38-4B65-AB51-DA2E296DFF02}" sibTransId="{45AB2E31-91C9-4D26-9D11-05F2C1AF5E8C}"/>
    <dgm:cxn modelId="{6A0AC8C8-355D-4A69-8A5C-5425E681E968}" type="presParOf" srcId="{EE50E913-9753-410F-B257-9081F336D8E1}" destId="{9EFE760A-D432-4CC4-93A5-9153600C79D5}" srcOrd="0" destOrd="0" presId="urn:microsoft.com/office/officeart/2008/layout/LinedList"/>
    <dgm:cxn modelId="{1B1969A4-359D-4DB2-85D4-200589077774}" type="presParOf" srcId="{EE50E913-9753-410F-B257-9081F336D8E1}" destId="{2CDCEDD0-BA6D-4231-A634-2FF34599CF8B}" srcOrd="1" destOrd="0" presId="urn:microsoft.com/office/officeart/2008/layout/LinedList"/>
    <dgm:cxn modelId="{5653C353-3EC6-4C1D-BB24-5D2D57CA8AB1}" type="presParOf" srcId="{2CDCEDD0-BA6D-4231-A634-2FF34599CF8B}" destId="{55E6D1E4-D9FB-4213-A37C-8A5B79A9E530}" srcOrd="0" destOrd="0" presId="urn:microsoft.com/office/officeart/2008/layout/LinedList"/>
    <dgm:cxn modelId="{4413B41C-ACFA-4D9F-AB5C-A1AD758BA3B5}" type="presParOf" srcId="{2CDCEDD0-BA6D-4231-A634-2FF34599CF8B}" destId="{552F8F55-4BAE-4046-8A07-D3DB0BC8A7D7}" srcOrd="1" destOrd="0" presId="urn:microsoft.com/office/officeart/2008/layout/LinedList"/>
    <dgm:cxn modelId="{BF51EABC-405F-4184-91B2-56B47A4E3705}" type="presParOf" srcId="{552F8F55-4BAE-4046-8A07-D3DB0BC8A7D7}" destId="{071A92E1-CFEB-41C5-83CC-698AA1561445}" srcOrd="0" destOrd="0" presId="urn:microsoft.com/office/officeart/2008/layout/LinedList"/>
    <dgm:cxn modelId="{8EB30810-AB9C-429D-9D54-2F980606F9A0}" type="presParOf" srcId="{552F8F55-4BAE-4046-8A07-D3DB0BC8A7D7}" destId="{D1FEC34A-B7AC-457D-B498-68F92AB62463}" srcOrd="1" destOrd="0" presId="urn:microsoft.com/office/officeart/2008/layout/LinedList"/>
    <dgm:cxn modelId="{CA96704A-C9EB-4F40-8152-8B143A5A9BA7}" type="presParOf" srcId="{D1FEC34A-B7AC-457D-B498-68F92AB62463}" destId="{EB1F63C7-9348-44FD-8A02-1F8432248B72}" srcOrd="0" destOrd="0" presId="urn:microsoft.com/office/officeart/2008/layout/LinedList"/>
    <dgm:cxn modelId="{E2DAAB26-97D8-48E8-91D9-A4ECFC9C5B52}" type="presParOf" srcId="{D1FEC34A-B7AC-457D-B498-68F92AB62463}" destId="{74B01063-6EEA-4095-A4A1-8DEF422155ED}" srcOrd="1" destOrd="0" presId="urn:microsoft.com/office/officeart/2008/layout/LinedList"/>
    <dgm:cxn modelId="{3F1D5702-067E-4BED-A77F-DDB3C649D974}" type="presParOf" srcId="{D1FEC34A-B7AC-457D-B498-68F92AB62463}" destId="{314A7B88-7F88-4A9F-8FA0-1D865BDEA011}" srcOrd="2" destOrd="0" presId="urn:microsoft.com/office/officeart/2008/layout/LinedList"/>
    <dgm:cxn modelId="{EC380408-94D8-4981-BCBF-1AA583D01A63}" type="presParOf" srcId="{552F8F55-4BAE-4046-8A07-D3DB0BC8A7D7}" destId="{6F177C01-F6EE-416E-8EDE-92E09C001F26}" srcOrd="2" destOrd="0" presId="urn:microsoft.com/office/officeart/2008/layout/LinedList"/>
    <dgm:cxn modelId="{FA6D86CA-FF44-4943-B4D4-68B56E186D6E}" type="presParOf" srcId="{552F8F55-4BAE-4046-8A07-D3DB0BC8A7D7}" destId="{21591241-0603-4D68-AD89-365FC2B1E9F7}" srcOrd="3" destOrd="0" presId="urn:microsoft.com/office/officeart/2008/layout/LinedList"/>
    <dgm:cxn modelId="{06928476-2220-41D4-973D-2FA20E5AB8E1}" type="presParOf" srcId="{552F8F55-4BAE-4046-8A07-D3DB0BC8A7D7}" destId="{1A933BEF-0954-4ACB-9737-A149B0D7DB40}" srcOrd="4" destOrd="0" presId="urn:microsoft.com/office/officeart/2008/layout/LinedList"/>
    <dgm:cxn modelId="{B12E307F-7358-473B-9C4B-4E304F123AAE}" type="presParOf" srcId="{1A933BEF-0954-4ACB-9737-A149B0D7DB40}" destId="{65E64C7F-5267-4121-844B-1D6D7836DBE4}" srcOrd="0" destOrd="0" presId="urn:microsoft.com/office/officeart/2008/layout/LinedList"/>
    <dgm:cxn modelId="{084910BF-6ECC-42B6-B320-590178669D17}" type="presParOf" srcId="{1A933BEF-0954-4ACB-9737-A149B0D7DB40}" destId="{61C5B6C3-9850-4D61-83C2-4BA5D00B1637}" srcOrd="1" destOrd="0" presId="urn:microsoft.com/office/officeart/2008/layout/LinedList"/>
    <dgm:cxn modelId="{75A49618-5DC4-4B90-A663-624DA8CBC3DC}" type="presParOf" srcId="{1A933BEF-0954-4ACB-9737-A149B0D7DB40}" destId="{3B1A16DA-B42F-4498-826A-9B9C97A4A497}" srcOrd="2" destOrd="0" presId="urn:microsoft.com/office/officeart/2008/layout/LinedList"/>
    <dgm:cxn modelId="{D3851C3C-B7E8-46D4-911E-4ABA4C2A480D}" type="presParOf" srcId="{552F8F55-4BAE-4046-8A07-D3DB0BC8A7D7}" destId="{380DA041-5851-4ADA-A84E-280A7AC9723A}" srcOrd="5" destOrd="0" presId="urn:microsoft.com/office/officeart/2008/layout/LinedList"/>
    <dgm:cxn modelId="{8DE29474-A940-4E59-BFE3-35D44B976E7E}" type="presParOf" srcId="{552F8F55-4BAE-4046-8A07-D3DB0BC8A7D7}" destId="{21549DFE-6C91-475C-9D10-9D811BA43608}" srcOrd="6" destOrd="0" presId="urn:microsoft.com/office/officeart/2008/layout/LinedList"/>
    <dgm:cxn modelId="{89CEC411-5D94-4A8B-B75A-896BF4FC3DE8}" type="presParOf" srcId="{552F8F55-4BAE-4046-8A07-D3DB0BC8A7D7}" destId="{F8DEE9D5-995E-40BE-BD78-765FC4DCEE9F}" srcOrd="7" destOrd="0" presId="urn:microsoft.com/office/officeart/2008/layout/LinedList"/>
    <dgm:cxn modelId="{94B91CC1-83B4-49F3-BEC9-776AF3CB3748}" type="presParOf" srcId="{F8DEE9D5-995E-40BE-BD78-765FC4DCEE9F}" destId="{56D465FC-8639-4A23-8738-791BD931E2FA}" srcOrd="0" destOrd="0" presId="urn:microsoft.com/office/officeart/2008/layout/LinedList"/>
    <dgm:cxn modelId="{04C57694-416F-4D0D-A905-64DB25E81AE5}" type="presParOf" srcId="{F8DEE9D5-995E-40BE-BD78-765FC4DCEE9F}" destId="{B54786C9-144E-4ACF-A058-95718B7C7FE3}" srcOrd="1" destOrd="0" presId="urn:microsoft.com/office/officeart/2008/layout/LinedList"/>
    <dgm:cxn modelId="{D8012F46-FC80-47C8-9883-ADF70719DD3B}" type="presParOf" srcId="{F8DEE9D5-995E-40BE-BD78-765FC4DCEE9F}" destId="{59AFBDD3-74D1-4CDF-B20C-A19D29637583}" srcOrd="2" destOrd="0" presId="urn:microsoft.com/office/officeart/2008/layout/LinedList"/>
    <dgm:cxn modelId="{096A2D9A-8B03-46F5-B146-23FD238AA4DB}" type="presParOf" srcId="{552F8F55-4BAE-4046-8A07-D3DB0BC8A7D7}" destId="{11F09D7F-D9CF-4955-9F0F-EF6BB9769A52}" srcOrd="8" destOrd="0" presId="urn:microsoft.com/office/officeart/2008/layout/LinedList"/>
    <dgm:cxn modelId="{86B15060-226E-41C2-9A22-CCD4BCD10F3D}" type="presParOf" srcId="{552F8F55-4BAE-4046-8A07-D3DB0BC8A7D7}" destId="{2C707815-B9C8-4135-9F52-85D47BEC521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2F0C73-B91F-4777-A06F-5FD3B9137E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70B61BD-FF52-40D4-BE2D-6F0E7254B225}">
      <dgm:prSet phldrT="[Текст]" custT="1"/>
      <dgm:spPr/>
      <dgm:t>
        <a:bodyPr/>
        <a:lstStyle/>
        <a:p>
          <a:r>
            <a:rPr lang="ru-RU" sz="2400" b="1" dirty="0" smtClean="0"/>
            <a:t>7. Отсутствие у сотрудника возможности влиять на показатели его дохода</a:t>
          </a:r>
          <a:endParaRPr lang="ru-RU" sz="2400" dirty="0"/>
        </a:p>
      </dgm:t>
    </dgm:pt>
    <dgm:pt modelId="{A30179A4-F1DC-474F-AC0B-C65D8E569458}" type="parTrans" cxnId="{7953FE86-1D6F-407D-A375-3E790A614EA1}">
      <dgm:prSet/>
      <dgm:spPr/>
      <dgm:t>
        <a:bodyPr/>
        <a:lstStyle/>
        <a:p>
          <a:endParaRPr lang="ru-RU"/>
        </a:p>
      </dgm:t>
    </dgm:pt>
    <dgm:pt modelId="{65175FF2-04EC-4C4E-B5F4-8A6B6349C728}" type="sibTrans" cxnId="{7953FE86-1D6F-407D-A375-3E790A614EA1}">
      <dgm:prSet/>
      <dgm:spPr/>
      <dgm:t>
        <a:bodyPr/>
        <a:lstStyle/>
        <a:p>
          <a:endParaRPr lang="ru-RU"/>
        </a:p>
      </dgm:t>
    </dgm:pt>
    <dgm:pt modelId="{D1CCE434-C3C8-4435-9B40-CF5087682858}">
      <dgm:prSet phldrT="[Текст]"/>
      <dgm:spPr/>
      <dgm:t>
        <a:bodyPr/>
        <a:lstStyle/>
        <a:p>
          <a:r>
            <a:rPr lang="ru-RU" b="1" dirty="0" smtClean="0"/>
            <a:t>Распространенной ошибкой является включение в систему оплаты сотрудника показателей, на который он не влияет. </a:t>
          </a:r>
          <a:endParaRPr lang="ru-RU" b="1" dirty="0"/>
        </a:p>
      </dgm:t>
    </dgm:pt>
    <dgm:pt modelId="{A1AC9CFF-509C-471A-9FEC-369F0B20CF27}" type="parTrans" cxnId="{48C8DEE1-2E3F-4AD5-A6E6-997824C6355E}">
      <dgm:prSet/>
      <dgm:spPr/>
      <dgm:t>
        <a:bodyPr/>
        <a:lstStyle/>
        <a:p>
          <a:endParaRPr lang="ru-RU"/>
        </a:p>
      </dgm:t>
    </dgm:pt>
    <dgm:pt modelId="{B5AB702B-9716-4772-B3DA-9A6D47BA22D5}" type="sibTrans" cxnId="{48C8DEE1-2E3F-4AD5-A6E6-997824C6355E}">
      <dgm:prSet/>
      <dgm:spPr/>
      <dgm:t>
        <a:bodyPr/>
        <a:lstStyle/>
        <a:p>
          <a:endParaRPr lang="ru-RU"/>
        </a:p>
      </dgm:t>
    </dgm:pt>
    <dgm:pt modelId="{2175A1ED-37F5-4270-9911-9D2AAC2036C4}">
      <dgm:prSet phldrT="[Текст]"/>
      <dgm:spPr/>
      <dgm:t>
        <a:bodyPr/>
        <a:lstStyle/>
        <a:p>
          <a:r>
            <a:rPr lang="ru-RU" b="1" dirty="0" smtClean="0"/>
            <a:t>Например, в производственно-торговой компании, помимо показателя «выполнение плана продаж», менеджер по продажам также мотивируется на показатель «качество продукции», на который он повлиять не может. В этом случае этот показатель будет </a:t>
          </a:r>
          <a:r>
            <a:rPr lang="ru-RU" b="1" u="sng" dirty="0" err="1" smtClean="0"/>
            <a:t>демотивировать</a:t>
          </a:r>
          <a:r>
            <a:rPr lang="ru-RU" b="1" u="sng" dirty="0" smtClean="0"/>
            <a:t> работника.</a:t>
          </a:r>
          <a:endParaRPr lang="ru-RU" b="1" dirty="0"/>
        </a:p>
      </dgm:t>
    </dgm:pt>
    <dgm:pt modelId="{38497200-47D6-4C7C-98E5-773C214B1A02}" type="parTrans" cxnId="{6AB4584D-822C-469E-BEAA-EF7438C44F6D}">
      <dgm:prSet/>
      <dgm:spPr/>
      <dgm:t>
        <a:bodyPr/>
        <a:lstStyle/>
        <a:p>
          <a:endParaRPr lang="ru-RU"/>
        </a:p>
      </dgm:t>
    </dgm:pt>
    <dgm:pt modelId="{1E329492-09D3-4068-AF13-D3163FAFFEF2}" type="sibTrans" cxnId="{6AB4584D-822C-469E-BEAA-EF7438C44F6D}">
      <dgm:prSet/>
      <dgm:spPr/>
      <dgm:t>
        <a:bodyPr/>
        <a:lstStyle/>
        <a:p>
          <a:endParaRPr lang="ru-RU"/>
        </a:p>
      </dgm:t>
    </dgm:pt>
    <dgm:pt modelId="{127023F8-D218-4F57-B035-6075943BEEC2}" type="pres">
      <dgm:prSet presAssocID="{FA2F0C73-B91F-4777-A06F-5FD3B9137EFC}" presName="vert0" presStyleCnt="0">
        <dgm:presLayoutVars>
          <dgm:dir/>
          <dgm:animOne val="branch"/>
          <dgm:animLvl val="lvl"/>
        </dgm:presLayoutVars>
      </dgm:prSet>
      <dgm:spPr/>
      <dgm:t>
        <a:bodyPr/>
        <a:lstStyle/>
        <a:p>
          <a:endParaRPr lang="ru-RU"/>
        </a:p>
      </dgm:t>
    </dgm:pt>
    <dgm:pt modelId="{A766824C-46A4-46EB-86A8-60006CE0D792}" type="pres">
      <dgm:prSet presAssocID="{A70B61BD-FF52-40D4-BE2D-6F0E7254B225}" presName="thickLine" presStyleLbl="alignNode1" presStyleIdx="0" presStyleCnt="1"/>
      <dgm:spPr/>
    </dgm:pt>
    <dgm:pt modelId="{3CBF7FB8-47D4-4597-90C8-E73CF41387E5}" type="pres">
      <dgm:prSet presAssocID="{A70B61BD-FF52-40D4-BE2D-6F0E7254B225}" presName="horz1" presStyleCnt="0"/>
      <dgm:spPr/>
    </dgm:pt>
    <dgm:pt modelId="{30014531-09B1-49ED-9668-019A107F4790}" type="pres">
      <dgm:prSet presAssocID="{A70B61BD-FF52-40D4-BE2D-6F0E7254B225}" presName="tx1" presStyleLbl="revTx" presStyleIdx="0" presStyleCnt="3" custScaleX="127154"/>
      <dgm:spPr/>
      <dgm:t>
        <a:bodyPr/>
        <a:lstStyle/>
        <a:p>
          <a:endParaRPr lang="ru-RU"/>
        </a:p>
      </dgm:t>
    </dgm:pt>
    <dgm:pt modelId="{D6D8D8CA-EFB0-4ABC-BA2E-2404E77ECA83}" type="pres">
      <dgm:prSet presAssocID="{A70B61BD-FF52-40D4-BE2D-6F0E7254B225}" presName="vert1" presStyleCnt="0"/>
      <dgm:spPr/>
    </dgm:pt>
    <dgm:pt modelId="{30D9BCEC-D210-411D-A136-0279F829B692}" type="pres">
      <dgm:prSet presAssocID="{D1CCE434-C3C8-4435-9B40-CF5087682858}" presName="vertSpace2a" presStyleCnt="0"/>
      <dgm:spPr/>
    </dgm:pt>
    <dgm:pt modelId="{FB690F55-CDFA-4F47-B5FA-1E0094D643F9}" type="pres">
      <dgm:prSet presAssocID="{D1CCE434-C3C8-4435-9B40-CF5087682858}" presName="horz2" presStyleCnt="0"/>
      <dgm:spPr/>
    </dgm:pt>
    <dgm:pt modelId="{B68E0365-7832-4F91-9B20-DA08BAAE1DDA}" type="pres">
      <dgm:prSet presAssocID="{D1CCE434-C3C8-4435-9B40-CF5087682858}" presName="horzSpace2" presStyleCnt="0"/>
      <dgm:spPr/>
    </dgm:pt>
    <dgm:pt modelId="{1F62DB6B-FF1E-4067-9928-88906F013A30}" type="pres">
      <dgm:prSet presAssocID="{D1CCE434-C3C8-4435-9B40-CF5087682858}" presName="tx2" presStyleLbl="revTx" presStyleIdx="1" presStyleCnt="3"/>
      <dgm:spPr/>
      <dgm:t>
        <a:bodyPr/>
        <a:lstStyle/>
        <a:p>
          <a:endParaRPr lang="ru-RU"/>
        </a:p>
      </dgm:t>
    </dgm:pt>
    <dgm:pt modelId="{D03F82ED-8F27-40CF-A4CB-8762A3D6EAB1}" type="pres">
      <dgm:prSet presAssocID="{D1CCE434-C3C8-4435-9B40-CF5087682858}" presName="vert2" presStyleCnt="0"/>
      <dgm:spPr/>
    </dgm:pt>
    <dgm:pt modelId="{58DE1E4A-C967-4F72-98A6-2B46063B8C44}" type="pres">
      <dgm:prSet presAssocID="{D1CCE434-C3C8-4435-9B40-CF5087682858}" presName="thinLine2b" presStyleLbl="callout" presStyleIdx="0" presStyleCnt="2" custLinFactNeighborX="-1383" custLinFactNeighborY="-33094"/>
      <dgm:spPr/>
    </dgm:pt>
    <dgm:pt modelId="{5B5AB636-B300-4273-91DC-76E3D90ABF54}" type="pres">
      <dgm:prSet presAssocID="{D1CCE434-C3C8-4435-9B40-CF5087682858}" presName="vertSpace2b" presStyleCnt="0"/>
      <dgm:spPr/>
    </dgm:pt>
    <dgm:pt modelId="{72782FDE-7327-4BE2-9881-94E713AE6877}" type="pres">
      <dgm:prSet presAssocID="{2175A1ED-37F5-4270-9911-9D2AAC2036C4}" presName="horz2" presStyleCnt="0"/>
      <dgm:spPr/>
    </dgm:pt>
    <dgm:pt modelId="{F97A9447-4DC8-4E19-A061-FA1CF1781A6E}" type="pres">
      <dgm:prSet presAssocID="{2175A1ED-37F5-4270-9911-9D2AAC2036C4}" presName="horzSpace2" presStyleCnt="0"/>
      <dgm:spPr/>
    </dgm:pt>
    <dgm:pt modelId="{C9AFAF37-4FD9-4798-9243-16D0A3192E13}" type="pres">
      <dgm:prSet presAssocID="{2175A1ED-37F5-4270-9911-9D2AAC2036C4}" presName="tx2" presStyleLbl="revTx" presStyleIdx="2" presStyleCnt="3" custScaleY="151173"/>
      <dgm:spPr/>
      <dgm:t>
        <a:bodyPr/>
        <a:lstStyle/>
        <a:p>
          <a:endParaRPr lang="ru-RU"/>
        </a:p>
      </dgm:t>
    </dgm:pt>
    <dgm:pt modelId="{E469FA57-5FE1-4FCB-9F34-31647D1B967E}" type="pres">
      <dgm:prSet presAssocID="{2175A1ED-37F5-4270-9911-9D2AAC2036C4}" presName="vert2" presStyleCnt="0"/>
      <dgm:spPr/>
    </dgm:pt>
    <dgm:pt modelId="{CD127377-DFAB-4C1A-8529-18C7E07A3871}" type="pres">
      <dgm:prSet presAssocID="{2175A1ED-37F5-4270-9911-9D2AAC2036C4}" presName="thinLine2b" presStyleLbl="callout" presStyleIdx="1" presStyleCnt="2"/>
      <dgm:spPr/>
    </dgm:pt>
    <dgm:pt modelId="{E74B685A-0B4D-4377-B6CE-F158674D3E97}" type="pres">
      <dgm:prSet presAssocID="{2175A1ED-37F5-4270-9911-9D2AAC2036C4}" presName="vertSpace2b" presStyleCnt="0"/>
      <dgm:spPr/>
    </dgm:pt>
  </dgm:ptLst>
  <dgm:cxnLst>
    <dgm:cxn modelId="{48C8DEE1-2E3F-4AD5-A6E6-997824C6355E}" srcId="{A70B61BD-FF52-40D4-BE2D-6F0E7254B225}" destId="{D1CCE434-C3C8-4435-9B40-CF5087682858}" srcOrd="0" destOrd="0" parTransId="{A1AC9CFF-509C-471A-9FEC-369F0B20CF27}" sibTransId="{B5AB702B-9716-4772-B3DA-9A6D47BA22D5}"/>
    <dgm:cxn modelId="{9C919241-5B23-4EAF-B56F-6EB1E6955EE0}" type="presOf" srcId="{2175A1ED-37F5-4270-9911-9D2AAC2036C4}" destId="{C9AFAF37-4FD9-4798-9243-16D0A3192E13}" srcOrd="0" destOrd="0" presId="urn:microsoft.com/office/officeart/2008/layout/LinedList"/>
    <dgm:cxn modelId="{7953FE86-1D6F-407D-A375-3E790A614EA1}" srcId="{FA2F0C73-B91F-4777-A06F-5FD3B9137EFC}" destId="{A70B61BD-FF52-40D4-BE2D-6F0E7254B225}" srcOrd="0" destOrd="0" parTransId="{A30179A4-F1DC-474F-AC0B-C65D8E569458}" sibTransId="{65175FF2-04EC-4C4E-B5F4-8A6B6349C728}"/>
    <dgm:cxn modelId="{6F250685-F750-492D-8F29-11C976C2E395}" type="presOf" srcId="{A70B61BD-FF52-40D4-BE2D-6F0E7254B225}" destId="{30014531-09B1-49ED-9668-019A107F4790}" srcOrd="0" destOrd="0" presId="urn:microsoft.com/office/officeart/2008/layout/LinedList"/>
    <dgm:cxn modelId="{79960971-24AB-4AF2-8388-C20BCB18D09C}" type="presOf" srcId="{D1CCE434-C3C8-4435-9B40-CF5087682858}" destId="{1F62DB6B-FF1E-4067-9928-88906F013A30}" srcOrd="0" destOrd="0" presId="urn:microsoft.com/office/officeart/2008/layout/LinedList"/>
    <dgm:cxn modelId="{6AB4584D-822C-469E-BEAA-EF7438C44F6D}" srcId="{A70B61BD-FF52-40D4-BE2D-6F0E7254B225}" destId="{2175A1ED-37F5-4270-9911-9D2AAC2036C4}" srcOrd="1" destOrd="0" parTransId="{38497200-47D6-4C7C-98E5-773C214B1A02}" sibTransId="{1E329492-09D3-4068-AF13-D3163FAFFEF2}"/>
    <dgm:cxn modelId="{CF444A19-F5C3-4140-A5B0-719C02526C13}" type="presOf" srcId="{FA2F0C73-B91F-4777-A06F-5FD3B9137EFC}" destId="{127023F8-D218-4F57-B035-6075943BEEC2}" srcOrd="0" destOrd="0" presId="urn:microsoft.com/office/officeart/2008/layout/LinedList"/>
    <dgm:cxn modelId="{49CE9391-B403-4DE5-8645-0AEF63D0287E}" type="presParOf" srcId="{127023F8-D218-4F57-B035-6075943BEEC2}" destId="{A766824C-46A4-46EB-86A8-60006CE0D792}" srcOrd="0" destOrd="0" presId="urn:microsoft.com/office/officeart/2008/layout/LinedList"/>
    <dgm:cxn modelId="{370F7042-D9AA-4501-9DA9-58B8C5A08027}" type="presParOf" srcId="{127023F8-D218-4F57-B035-6075943BEEC2}" destId="{3CBF7FB8-47D4-4597-90C8-E73CF41387E5}" srcOrd="1" destOrd="0" presId="urn:microsoft.com/office/officeart/2008/layout/LinedList"/>
    <dgm:cxn modelId="{BAC3F2E8-936A-4D0E-9F34-31A378461693}" type="presParOf" srcId="{3CBF7FB8-47D4-4597-90C8-E73CF41387E5}" destId="{30014531-09B1-49ED-9668-019A107F4790}" srcOrd="0" destOrd="0" presId="urn:microsoft.com/office/officeart/2008/layout/LinedList"/>
    <dgm:cxn modelId="{93FA965E-8BEF-4888-A14D-FFACB3D63878}" type="presParOf" srcId="{3CBF7FB8-47D4-4597-90C8-E73CF41387E5}" destId="{D6D8D8CA-EFB0-4ABC-BA2E-2404E77ECA83}" srcOrd="1" destOrd="0" presId="urn:microsoft.com/office/officeart/2008/layout/LinedList"/>
    <dgm:cxn modelId="{9C47AD82-75F2-49FB-9CF9-578EA0617D4E}" type="presParOf" srcId="{D6D8D8CA-EFB0-4ABC-BA2E-2404E77ECA83}" destId="{30D9BCEC-D210-411D-A136-0279F829B692}" srcOrd="0" destOrd="0" presId="urn:microsoft.com/office/officeart/2008/layout/LinedList"/>
    <dgm:cxn modelId="{042DAD15-1034-46C5-885E-2986F724DE9F}" type="presParOf" srcId="{D6D8D8CA-EFB0-4ABC-BA2E-2404E77ECA83}" destId="{FB690F55-CDFA-4F47-B5FA-1E0094D643F9}" srcOrd="1" destOrd="0" presId="urn:microsoft.com/office/officeart/2008/layout/LinedList"/>
    <dgm:cxn modelId="{5F2FD94D-BDD7-43B1-8690-B02CB0ECB6F1}" type="presParOf" srcId="{FB690F55-CDFA-4F47-B5FA-1E0094D643F9}" destId="{B68E0365-7832-4F91-9B20-DA08BAAE1DDA}" srcOrd="0" destOrd="0" presId="urn:microsoft.com/office/officeart/2008/layout/LinedList"/>
    <dgm:cxn modelId="{73063932-7161-45E6-A293-3DED549A6C47}" type="presParOf" srcId="{FB690F55-CDFA-4F47-B5FA-1E0094D643F9}" destId="{1F62DB6B-FF1E-4067-9928-88906F013A30}" srcOrd="1" destOrd="0" presId="urn:microsoft.com/office/officeart/2008/layout/LinedList"/>
    <dgm:cxn modelId="{CC14E7C3-E34B-468F-8CB1-F06C7265F08C}" type="presParOf" srcId="{FB690F55-CDFA-4F47-B5FA-1E0094D643F9}" destId="{D03F82ED-8F27-40CF-A4CB-8762A3D6EAB1}" srcOrd="2" destOrd="0" presId="urn:microsoft.com/office/officeart/2008/layout/LinedList"/>
    <dgm:cxn modelId="{1015B0EB-AF2F-4941-9887-C24A21EE89CB}" type="presParOf" srcId="{D6D8D8CA-EFB0-4ABC-BA2E-2404E77ECA83}" destId="{58DE1E4A-C967-4F72-98A6-2B46063B8C44}" srcOrd="2" destOrd="0" presId="urn:microsoft.com/office/officeart/2008/layout/LinedList"/>
    <dgm:cxn modelId="{851E0319-F36E-42B5-9EB3-EBB0BC261DD6}" type="presParOf" srcId="{D6D8D8CA-EFB0-4ABC-BA2E-2404E77ECA83}" destId="{5B5AB636-B300-4273-91DC-76E3D90ABF54}" srcOrd="3" destOrd="0" presId="urn:microsoft.com/office/officeart/2008/layout/LinedList"/>
    <dgm:cxn modelId="{F6C59C37-BAA3-4C26-B658-F8199F85965C}" type="presParOf" srcId="{D6D8D8CA-EFB0-4ABC-BA2E-2404E77ECA83}" destId="{72782FDE-7327-4BE2-9881-94E713AE6877}" srcOrd="4" destOrd="0" presId="urn:microsoft.com/office/officeart/2008/layout/LinedList"/>
    <dgm:cxn modelId="{70611A09-F584-48CF-9599-5398DCFC3D4D}" type="presParOf" srcId="{72782FDE-7327-4BE2-9881-94E713AE6877}" destId="{F97A9447-4DC8-4E19-A061-FA1CF1781A6E}" srcOrd="0" destOrd="0" presId="urn:microsoft.com/office/officeart/2008/layout/LinedList"/>
    <dgm:cxn modelId="{388F8488-9CB0-4A01-8800-2DEE73509795}" type="presParOf" srcId="{72782FDE-7327-4BE2-9881-94E713AE6877}" destId="{C9AFAF37-4FD9-4798-9243-16D0A3192E13}" srcOrd="1" destOrd="0" presId="urn:microsoft.com/office/officeart/2008/layout/LinedList"/>
    <dgm:cxn modelId="{19822698-3B88-41EB-BEF8-B11842332C7A}" type="presParOf" srcId="{72782FDE-7327-4BE2-9881-94E713AE6877}" destId="{E469FA57-5FE1-4FCB-9F34-31647D1B967E}" srcOrd="2" destOrd="0" presId="urn:microsoft.com/office/officeart/2008/layout/LinedList"/>
    <dgm:cxn modelId="{0BDD07A7-A8B6-49E8-B53C-0AB38E583AD9}" type="presParOf" srcId="{D6D8D8CA-EFB0-4ABC-BA2E-2404E77ECA83}" destId="{CD127377-DFAB-4C1A-8529-18C7E07A3871}" srcOrd="5" destOrd="0" presId="urn:microsoft.com/office/officeart/2008/layout/LinedList"/>
    <dgm:cxn modelId="{ECF270D5-FCFC-4068-BC15-98A57D9CC12C}" type="presParOf" srcId="{D6D8D8CA-EFB0-4ABC-BA2E-2404E77ECA83}" destId="{E74B685A-0B4D-4377-B6CE-F158674D3E97}"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738324-7D35-4CEB-A6BE-6281B41D67D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BA84D7A-59F4-49B0-8FEC-0607333EC0B9}">
      <dgm:prSet phldrT="[Текст]" custT="1"/>
      <dgm:spPr/>
      <dgm:t>
        <a:bodyPr/>
        <a:lstStyle/>
        <a:p>
          <a:r>
            <a:rPr lang="ru-RU" sz="2400" b="1" dirty="0" smtClean="0"/>
            <a:t>8. Доход существенно превышает реальную рыночную стоимость сотрудника</a:t>
          </a:r>
          <a:endParaRPr lang="ru-RU" sz="2400" dirty="0"/>
        </a:p>
      </dgm:t>
    </dgm:pt>
    <dgm:pt modelId="{199750BC-21FE-468C-A2D8-3555FD34E5EB}" type="parTrans" cxnId="{74E4C38D-68DB-4717-8463-8DF1B1B1BDCC}">
      <dgm:prSet/>
      <dgm:spPr/>
      <dgm:t>
        <a:bodyPr/>
        <a:lstStyle/>
        <a:p>
          <a:endParaRPr lang="ru-RU"/>
        </a:p>
      </dgm:t>
    </dgm:pt>
    <dgm:pt modelId="{17AD9442-90C7-4C53-9546-3C94584AB646}" type="sibTrans" cxnId="{74E4C38D-68DB-4717-8463-8DF1B1B1BDCC}">
      <dgm:prSet/>
      <dgm:spPr/>
      <dgm:t>
        <a:bodyPr/>
        <a:lstStyle/>
        <a:p>
          <a:endParaRPr lang="ru-RU"/>
        </a:p>
      </dgm:t>
    </dgm:pt>
    <dgm:pt modelId="{E6DDC1E8-CAE6-42D1-9894-E327360E6066}">
      <dgm:prSet phldrT="[Текст]"/>
      <dgm:spPr/>
      <dgm:t>
        <a:bodyPr/>
        <a:lstStyle/>
        <a:p>
          <a:r>
            <a:rPr lang="ru-RU" b="1" dirty="0" smtClean="0"/>
            <a:t>Ситуация часто возникает в результате собеседования, когда кандидату удалось получить больше чем среднерыночную заработную плату. Организация должна приобретать, в первую очередь, опыт и навыки. Вам нужен человек, владеющий компетенциями и умеющий делать то, что нужно организации. </a:t>
          </a:r>
        </a:p>
        <a:p>
          <a:r>
            <a:rPr lang="ru-RU" b="1" dirty="0" smtClean="0"/>
            <a:t>Как правило, все решается по итогам прохождения испытательного срока и с таким сотрудником расстаются.</a:t>
          </a:r>
          <a:endParaRPr lang="ru-RU" b="1" dirty="0"/>
        </a:p>
      </dgm:t>
    </dgm:pt>
    <dgm:pt modelId="{0F6A325D-E743-4131-802B-FBADA7598C00}" type="parTrans" cxnId="{A640AC48-CE95-43A4-A1E2-A43D55427A23}">
      <dgm:prSet/>
      <dgm:spPr/>
      <dgm:t>
        <a:bodyPr/>
        <a:lstStyle/>
        <a:p>
          <a:endParaRPr lang="ru-RU"/>
        </a:p>
      </dgm:t>
    </dgm:pt>
    <dgm:pt modelId="{EBADCF23-5BDE-4D08-BBE0-BC758553ABBF}" type="sibTrans" cxnId="{A640AC48-CE95-43A4-A1E2-A43D55427A23}">
      <dgm:prSet/>
      <dgm:spPr/>
      <dgm:t>
        <a:bodyPr/>
        <a:lstStyle/>
        <a:p>
          <a:endParaRPr lang="ru-RU"/>
        </a:p>
      </dgm:t>
    </dgm:pt>
    <dgm:pt modelId="{E6A7737E-073B-4B73-B017-25F7163938F1}" type="pres">
      <dgm:prSet presAssocID="{66738324-7D35-4CEB-A6BE-6281B41D67D9}" presName="vert0" presStyleCnt="0">
        <dgm:presLayoutVars>
          <dgm:dir/>
          <dgm:animOne val="branch"/>
          <dgm:animLvl val="lvl"/>
        </dgm:presLayoutVars>
      </dgm:prSet>
      <dgm:spPr/>
      <dgm:t>
        <a:bodyPr/>
        <a:lstStyle/>
        <a:p>
          <a:endParaRPr lang="ru-RU"/>
        </a:p>
      </dgm:t>
    </dgm:pt>
    <dgm:pt modelId="{FDB1FCA1-B6E2-4405-8CB9-9672AF964FB4}" type="pres">
      <dgm:prSet presAssocID="{ABA84D7A-59F4-49B0-8FEC-0607333EC0B9}" presName="thickLine" presStyleLbl="alignNode1" presStyleIdx="0" presStyleCnt="1"/>
      <dgm:spPr/>
    </dgm:pt>
    <dgm:pt modelId="{B688AC09-37CF-44F7-BB2F-2FC46D8D671B}" type="pres">
      <dgm:prSet presAssocID="{ABA84D7A-59F4-49B0-8FEC-0607333EC0B9}" presName="horz1" presStyleCnt="0"/>
      <dgm:spPr/>
    </dgm:pt>
    <dgm:pt modelId="{29708B49-C59A-42A8-A0C5-C8A4989360AA}" type="pres">
      <dgm:prSet presAssocID="{ABA84D7A-59F4-49B0-8FEC-0607333EC0B9}" presName="tx1" presStyleLbl="revTx" presStyleIdx="0" presStyleCnt="2" custScaleX="137504"/>
      <dgm:spPr/>
      <dgm:t>
        <a:bodyPr/>
        <a:lstStyle/>
        <a:p>
          <a:endParaRPr lang="ru-RU"/>
        </a:p>
      </dgm:t>
    </dgm:pt>
    <dgm:pt modelId="{3BAE4184-D419-4FDB-A28D-B166AA9AD3D9}" type="pres">
      <dgm:prSet presAssocID="{ABA84D7A-59F4-49B0-8FEC-0607333EC0B9}" presName="vert1" presStyleCnt="0"/>
      <dgm:spPr/>
    </dgm:pt>
    <dgm:pt modelId="{AFAA12DD-2667-4A1E-AE20-DCA7F5EA455E}" type="pres">
      <dgm:prSet presAssocID="{E6DDC1E8-CAE6-42D1-9894-E327360E6066}" presName="vertSpace2a" presStyleCnt="0"/>
      <dgm:spPr/>
    </dgm:pt>
    <dgm:pt modelId="{2759EF7E-96B4-4B7B-9821-49A138ED9A9C}" type="pres">
      <dgm:prSet presAssocID="{E6DDC1E8-CAE6-42D1-9894-E327360E6066}" presName="horz2" presStyleCnt="0"/>
      <dgm:spPr/>
    </dgm:pt>
    <dgm:pt modelId="{28A645D6-A800-4B0D-B748-9F7FE0A01B92}" type="pres">
      <dgm:prSet presAssocID="{E6DDC1E8-CAE6-42D1-9894-E327360E6066}" presName="horzSpace2" presStyleCnt="0"/>
      <dgm:spPr/>
    </dgm:pt>
    <dgm:pt modelId="{76077346-72BB-4B34-9E54-603EA86BD2D1}" type="pres">
      <dgm:prSet presAssocID="{E6DDC1E8-CAE6-42D1-9894-E327360E6066}" presName="tx2" presStyleLbl="revTx" presStyleIdx="1" presStyleCnt="2" custScaleX="84396" custScaleY="87594"/>
      <dgm:spPr/>
      <dgm:t>
        <a:bodyPr/>
        <a:lstStyle/>
        <a:p>
          <a:endParaRPr lang="ru-RU"/>
        </a:p>
      </dgm:t>
    </dgm:pt>
    <dgm:pt modelId="{E14D0454-C5BF-4AB0-BE9F-5C92A44FEA1D}" type="pres">
      <dgm:prSet presAssocID="{E6DDC1E8-CAE6-42D1-9894-E327360E6066}" presName="vert2" presStyleCnt="0"/>
      <dgm:spPr/>
    </dgm:pt>
    <dgm:pt modelId="{D0E51658-8117-4CAB-AC9B-8F69A2D5510F}" type="pres">
      <dgm:prSet presAssocID="{E6DDC1E8-CAE6-42D1-9894-E327360E6066}" presName="thinLine2b" presStyleLbl="callout" presStyleIdx="0" presStyleCnt="1"/>
      <dgm:spPr/>
    </dgm:pt>
    <dgm:pt modelId="{929B57D0-C9AF-4F5F-A697-138F3858AC2E}" type="pres">
      <dgm:prSet presAssocID="{E6DDC1E8-CAE6-42D1-9894-E327360E6066}" presName="vertSpace2b" presStyleCnt="0"/>
      <dgm:spPr/>
    </dgm:pt>
  </dgm:ptLst>
  <dgm:cxnLst>
    <dgm:cxn modelId="{A640AC48-CE95-43A4-A1E2-A43D55427A23}" srcId="{ABA84D7A-59F4-49B0-8FEC-0607333EC0B9}" destId="{E6DDC1E8-CAE6-42D1-9894-E327360E6066}" srcOrd="0" destOrd="0" parTransId="{0F6A325D-E743-4131-802B-FBADA7598C00}" sibTransId="{EBADCF23-5BDE-4D08-BBE0-BC758553ABBF}"/>
    <dgm:cxn modelId="{DFE7775F-5FB3-4111-8136-7B7F0474E2CA}" type="presOf" srcId="{E6DDC1E8-CAE6-42D1-9894-E327360E6066}" destId="{76077346-72BB-4B34-9E54-603EA86BD2D1}" srcOrd="0" destOrd="0" presId="urn:microsoft.com/office/officeart/2008/layout/LinedList"/>
    <dgm:cxn modelId="{42DF4A33-BB38-4F9C-95DC-A92DD6261ED4}" type="presOf" srcId="{ABA84D7A-59F4-49B0-8FEC-0607333EC0B9}" destId="{29708B49-C59A-42A8-A0C5-C8A4989360AA}" srcOrd="0" destOrd="0" presId="urn:microsoft.com/office/officeart/2008/layout/LinedList"/>
    <dgm:cxn modelId="{74E4C38D-68DB-4717-8463-8DF1B1B1BDCC}" srcId="{66738324-7D35-4CEB-A6BE-6281B41D67D9}" destId="{ABA84D7A-59F4-49B0-8FEC-0607333EC0B9}" srcOrd="0" destOrd="0" parTransId="{199750BC-21FE-468C-A2D8-3555FD34E5EB}" sibTransId="{17AD9442-90C7-4C53-9546-3C94584AB646}"/>
    <dgm:cxn modelId="{9F28A817-D912-4DAA-8AFF-FC73A45D7199}" type="presOf" srcId="{66738324-7D35-4CEB-A6BE-6281B41D67D9}" destId="{E6A7737E-073B-4B73-B017-25F7163938F1}" srcOrd="0" destOrd="0" presId="urn:microsoft.com/office/officeart/2008/layout/LinedList"/>
    <dgm:cxn modelId="{B06B7D39-F3BB-431E-897E-6F7C62F93D2C}" type="presParOf" srcId="{E6A7737E-073B-4B73-B017-25F7163938F1}" destId="{FDB1FCA1-B6E2-4405-8CB9-9672AF964FB4}" srcOrd="0" destOrd="0" presId="urn:microsoft.com/office/officeart/2008/layout/LinedList"/>
    <dgm:cxn modelId="{E91E882A-1B45-4AD8-ACBC-C1F07334FFC5}" type="presParOf" srcId="{E6A7737E-073B-4B73-B017-25F7163938F1}" destId="{B688AC09-37CF-44F7-BB2F-2FC46D8D671B}" srcOrd="1" destOrd="0" presId="urn:microsoft.com/office/officeart/2008/layout/LinedList"/>
    <dgm:cxn modelId="{FAB39A53-8A39-48F1-8523-B815D906E408}" type="presParOf" srcId="{B688AC09-37CF-44F7-BB2F-2FC46D8D671B}" destId="{29708B49-C59A-42A8-A0C5-C8A4989360AA}" srcOrd="0" destOrd="0" presId="urn:microsoft.com/office/officeart/2008/layout/LinedList"/>
    <dgm:cxn modelId="{03790930-901B-4331-ADAA-A6432304429B}" type="presParOf" srcId="{B688AC09-37CF-44F7-BB2F-2FC46D8D671B}" destId="{3BAE4184-D419-4FDB-A28D-B166AA9AD3D9}" srcOrd="1" destOrd="0" presId="urn:microsoft.com/office/officeart/2008/layout/LinedList"/>
    <dgm:cxn modelId="{6574C665-C317-46F1-BC6E-55DB26E40409}" type="presParOf" srcId="{3BAE4184-D419-4FDB-A28D-B166AA9AD3D9}" destId="{AFAA12DD-2667-4A1E-AE20-DCA7F5EA455E}" srcOrd="0" destOrd="0" presId="urn:microsoft.com/office/officeart/2008/layout/LinedList"/>
    <dgm:cxn modelId="{D8F6DF2A-C4F2-499A-9560-8517904B8E41}" type="presParOf" srcId="{3BAE4184-D419-4FDB-A28D-B166AA9AD3D9}" destId="{2759EF7E-96B4-4B7B-9821-49A138ED9A9C}" srcOrd="1" destOrd="0" presId="urn:microsoft.com/office/officeart/2008/layout/LinedList"/>
    <dgm:cxn modelId="{99B57267-D3EF-4086-9482-E7E52FB04339}" type="presParOf" srcId="{2759EF7E-96B4-4B7B-9821-49A138ED9A9C}" destId="{28A645D6-A800-4B0D-B748-9F7FE0A01B92}" srcOrd="0" destOrd="0" presId="urn:microsoft.com/office/officeart/2008/layout/LinedList"/>
    <dgm:cxn modelId="{6FF345A9-7E6A-41FC-BF5F-53B60298D8B2}" type="presParOf" srcId="{2759EF7E-96B4-4B7B-9821-49A138ED9A9C}" destId="{76077346-72BB-4B34-9E54-603EA86BD2D1}" srcOrd="1" destOrd="0" presId="urn:microsoft.com/office/officeart/2008/layout/LinedList"/>
    <dgm:cxn modelId="{AA1A9BF2-1A87-4524-B579-AA98F5AC6A26}" type="presParOf" srcId="{2759EF7E-96B4-4B7B-9821-49A138ED9A9C}" destId="{E14D0454-C5BF-4AB0-BE9F-5C92A44FEA1D}" srcOrd="2" destOrd="0" presId="urn:microsoft.com/office/officeart/2008/layout/LinedList"/>
    <dgm:cxn modelId="{72390691-404E-4911-A410-836312C4772C}" type="presParOf" srcId="{3BAE4184-D419-4FDB-A28D-B166AA9AD3D9}" destId="{D0E51658-8117-4CAB-AC9B-8F69A2D5510F}" srcOrd="2" destOrd="0" presId="urn:microsoft.com/office/officeart/2008/layout/LinedList"/>
    <dgm:cxn modelId="{0B1705FE-D844-49FD-9DDC-7C818DA60E69}" type="presParOf" srcId="{3BAE4184-D419-4FDB-A28D-B166AA9AD3D9}" destId="{929B57D0-C9AF-4F5F-A697-138F3858AC2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8B554A-80E5-43FD-9575-115EEA8FB5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A6090622-7D16-4018-AFD4-3EC8687314B9}">
      <dgm:prSet phldrT="[Текст]" custT="1"/>
      <dgm:spPr/>
      <dgm:t>
        <a:bodyPr/>
        <a:lstStyle/>
        <a:p>
          <a:r>
            <a:rPr lang="ru-RU" sz="2400" b="1" dirty="0" smtClean="0"/>
            <a:t>9. Доход зависит от субъективной оценки руководителя</a:t>
          </a:r>
          <a:endParaRPr lang="ru-RU" sz="2400" dirty="0"/>
        </a:p>
      </dgm:t>
    </dgm:pt>
    <dgm:pt modelId="{5FD197FC-4BB6-4BB7-A82E-5AA2901D5742}" type="parTrans" cxnId="{D4C47FE8-BAB9-4E55-9984-CFF42346799C}">
      <dgm:prSet/>
      <dgm:spPr/>
      <dgm:t>
        <a:bodyPr/>
        <a:lstStyle/>
        <a:p>
          <a:endParaRPr lang="ru-RU"/>
        </a:p>
      </dgm:t>
    </dgm:pt>
    <dgm:pt modelId="{6CB25571-1DF2-4D50-861F-80A182EF9592}" type="sibTrans" cxnId="{D4C47FE8-BAB9-4E55-9984-CFF42346799C}">
      <dgm:prSet/>
      <dgm:spPr/>
      <dgm:t>
        <a:bodyPr/>
        <a:lstStyle/>
        <a:p>
          <a:endParaRPr lang="ru-RU"/>
        </a:p>
      </dgm:t>
    </dgm:pt>
    <dgm:pt modelId="{181A5CEC-A07D-4F99-A408-951B10ED714B}">
      <dgm:prSet phldrT="[Текст]" custT="1"/>
      <dgm:spPr/>
      <dgm:t>
        <a:bodyPr/>
        <a:lstStyle/>
        <a:p>
          <a:r>
            <a:rPr lang="ru-RU" sz="2000" b="1" dirty="0" smtClean="0"/>
            <a:t>Эта ситуация часто встречается в компаниях с фиксированными оплатами и дополнительным премированием. </a:t>
          </a:r>
          <a:endParaRPr lang="ru-RU" sz="2000" b="1" dirty="0"/>
        </a:p>
      </dgm:t>
    </dgm:pt>
    <dgm:pt modelId="{3BA27459-AD4A-4146-A1A2-E3B661EB64D4}" type="parTrans" cxnId="{9B8343CF-6CE8-43A2-B314-E5FCD9FF2BD1}">
      <dgm:prSet/>
      <dgm:spPr/>
      <dgm:t>
        <a:bodyPr/>
        <a:lstStyle/>
        <a:p>
          <a:endParaRPr lang="ru-RU"/>
        </a:p>
      </dgm:t>
    </dgm:pt>
    <dgm:pt modelId="{50706A66-CE4E-49F4-A073-D29EC82313AD}" type="sibTrans" cxnId="{9B8343CF-6CE8-43A2-B314-E5FCD9FF2BD1}">
      <dgm:prSet/>
      <dgm:spPr/>
      <dgm:t>
        <a:bodyPr/>
        <a:lstStyle/>
        <a:p>
          <a:endParaRPr lang="ru-RU"/>
        </a:p>
      </dgm:t>
    </dgm:pt>
    <dgm:pt modelId="{6D0A5052-CCA1-4398-8450-74A76EADBA3F}">
      <dgm:prSet phldrT="[Текст]" custT="1"/>
      <dgm:spPr/>
      <dgm:t>
        <a:bodyPr/>
        <a:lstStyle/>
        <a:p>
          <a:r>
            <a:rPr lang="ru-RU" sz="2000" b="1" dirty="0" smtClean="0"/>
            <a:t>В этом случае премия может зависеть просто от хорошего настроения руководителя, его доброго расположения или хороших отношений с отдельными сотрудниками. Такой подход формирует </a:t>
          </a:r>
          <a:r>
            <a:rPr lang="ru-RU" sz="2000" b="1" dirty="0" err="1" smtClean="0"/>
            <a:t>клановость</a:t>
          </a:r>
          <a:r>
            <a:rPr lang="ru-RU" sz="2000" b="1" dirty="0" smtClean="0"/>
            <a:t> в организации. </a:t>
          </a:r>
          <a:endParaRPr lang="ru-RU" sz="2000" b="1" dirty="0"/>
        </a:p>
      </dgm:t>
    </dgm:pt>
    <dgm:pt modelId="{4B30646F-E8B3-4920-970F-BD966302A9FC}" type="parTrans" cxnId="{7658DE68-6D12-403F-9B75-806454BAEFD3}">
      <dgm:prSet/>
      <dgm:spPr/>
      <dgm:t>
        <a:bodyPr/>
        <a:lstStyle/>
        <a:p>
          <a:endParaRPr lang="ru-RU"/>
        </a:p>
      </dgm:t>
    </dgm:pt>
    <dgm:pt modelId="{898652FD-D57E-4B03-B339-F66185DA6181}" type="sibTrans" cxnId="{7658DE68-6D12-403F-9B75-806454BAEFD3}">
      <dgm:prSet/>
      <dgm:spPr/>
      <dgm:t>
        <a:bodyPr/>
        <a:lstStyle/>
        <a:p>
          <a:endParaRPr lang="ru-RU"/>
        </a:p>
      </dgm:t>
    </dgm:pt>
    <dgm:pt modelId="{874AE25B-C2DE-4EC8-B9D5-5026FE807A85}">
      <dgm:prSet phldrT="[Текст]" custT="1"/>
      <dgm:spPr/>
      <dgm:t>
        <a:bodyPr/>
        <a:lstStyle/>
        <a:p>
          <a:r>
            <a:rPr lang="ru-RU" sz="2000" b="1" dirty="0" smtClean="0"/>
            <a:t>Персонал будет относиться к таким выплатам как к нестабильным, понимая, что сегодня «просто повезло». Такой подход не способствует лояльности сотрудников и вредит всей компании. Он </a:t>
          </a:r>
          <a:r>
            <a:rPr lang="ru-RU" sz="2000" b="1" u="sng" dirty="0" err="1" smtClean="0"/>
            <a:t>демотивирует</a:t>
          </a:r>
          <a:r>
            <a:rPr lang="ru-RU" sz="2000" b="1" u="sng" dirty="0" smtClean="0"/>
            <a:t> персонал, </a:t>
          </a:r>
          <a:r>
            <a:rPr lang="ru-RU" sz="2000" b="1" dirty="0" smtClean="0"/>
            <a:t>оставшийся «за бортом».</a:t>
          </a:r>
          <a:endParaRPr lang="ru-RU" sz="2000" b="1" dirty="0"/>
        </a:p>
      </dgm:t>
    </dgm:pt>
    <dgm:pt modelId="{D22861EE-3953-4587-8EDD-53E50E44D061}" type="parTrans" cxnId="{46D8235A-B0F5-4AA5-9BDA-4FEF7375A3B6}">
      <dgm:prSet/>
      <dgm:spPr/>
      <dgm:t>
        <a:bodyPr/>
        <a:lstStyle/>
        <a:p>
          <a:endParaRPr lang="ru-RU"/>
        </a:p>
      </dgm:t>
    </dgm:pt>
    <dgm:pt modelId="{271C1291-54A3-4B5C-9EF1-80BDC1841BC8}" type="sibTrans" cxnId="{46D8235A-B0F5-4AA5-9BDA-4FEF7375A3B6}">
      <dgm:prSet/>
      <dgm:spPr/>
      <dgm:t>
        <a:bodyPr/>
        <a:lstStyle/>
        <a:p>
          <a:endParaRPr lang="ru-RU"/>
        </a:p>
      </dgm:t>
    </dgm:pt>
    <dgm:pt modelId="{CED1055D-A753-486C-9D89-697360C30CC4}" type="pres">
      <dgm:prSet presAssocID="{438B554A-80E5-43FD-9575-115EEA8FB56A}" presName="vert0" presStyleCnt="0">
        <dgm:presLayoutVars>
          <dgm:dir/>
          <dgm:animOne val="branch"/>
          <dgm:animLvl val="lvl"/>
        </dgm:presLayoutVars>
      </dgm:prSet>
      <dgm:spPr/>
      <dgm:t>
        <a:bodyPr/>
        <a:lstStyle/>
        <a:p>
          <a:endParaRPr lang="ru-RU"/>
        </a:p>
      </dgm:t>
    </dgm:pt>
    <dgm:pt modelId="{289990D3-5E1B-41D2-A3CA-F18EC34653E7}" type="pres">
      <dgm:prSet presAssocID="{A6090622-7D16-4018-AFD4-3EC8687314B9}" presName="thickLine" presStyleLbl="alignNode1" presStyleIdx="0" presStyleCnt="1"/>
      <dgm:spPr/>
    </dgm:pt>
    <dgm:pt modelId="{E0519AA4-3369-4F97-88D9-BD0BAFCDFF3E}" type="pres">
      <dgm:prSet presAssocID="{A6090622-7D16-4018-AFD4-3EC8687314B9}" presName="horz1" presStyleCnt="0"/>
      <dgm:spPr/>
    </dgm:pt>
    <dgm:pt modelId="{C2236BD0-1411-4D97-ADC8-CA7FAA9C4657}" type="pres">
      <dgm:prSet presAssocID="{A6090622-7D16-4018-AFD4-3EC8687314B9}" presName="tx1" presStyleLbl="revTx" presStyleIdx="0" presStyleCnt="4"/>
      <dgm:spPr/>
      <dgm:t>
        <a:bodyPr/>
        <a:lstStyle/>
        <a:p>
          <a:endParaRPr lang="ru-RU"/>
        </a:p>
      </dgm:t>
    </dgm:pt>
    <dgm:pt modelId="{E3CB8C64-A1C2-4D99-830E-B0ACBFBA0633}" type="pres">
      <dgm:prSet presAssocID="{A6090622-7D16-4018-AFD4-3EC8687314B9}" presName="vert1" presStyleCnt="0"/>
      <dgm:spPr/>
    </dgm:pt>
    <dgm:pt modelId="{A88739C6-5199-40B7-90CF-EFC0B8ADA445}" type="pres">
      <dgm:prSet presAssocID="{181A5CEC-A07D-4F99-A408-951B10ED714B}" presName="vertSpace2a" presStyleCnt="0"/>
      <dgm:spPr/>
    </dgm:pt>
    <dgm:pt modelId="{CE879405-1141-4C3C-8F50-4F5FAE010AB8}" type="pres">
      <dgm:prSet presAssocID="{181A5CEC-A07D-4F99-A408-951B10ED714B}" presName="horz2" presStyleCnt="0"/>
      <dgm:spPr/>
    </dgm:pt>
    <dgm:pt modelId="{221864B2-D3A0-49A9-9405-93F43AFB761F}" type="pres">
      <dgm:prSet presAssocID="{181A5CEC-A07D-4F99-A408-951B10ED714B}" presName="horzSpace2" presStyleCnt="0"/>
      <dgm:spPr/>
    </dgm:pt>
    <dgm:pt modelId="{6DAEC3ED-F233-4BA3-A547-3EFBA3A2AE3D}" type="pres">
      <dgm:prSet presAssocID="{181A5CEC-A07D-4F99-A408-951B10ED714B}" presName="tx2" presStyleLbl="revTx" presStyleIdx="1" presStyleCnt="4" custScaleY="77198"/>
      <dgm:spPr/>
      <dgm:t>
        <a:bodyPr/>
        <a:lstStyle/>
        <a:p>
          <a:endParaRPr lang="ru-RU"/>
        </a:p>
      </dgm:t>
    </dgm:pt>
    <dgm:pt modelId="{412C9D26-C0ED-45B8-8A5D-D5130E6145F7}" type="pres">
      <dgm:prSet presAssocID="{181A5CEC-A07D-4F99-A408-951B10ED714B}" presName="vert2" presStyleCnt="0"/>
      <dgm:spPr/>
    </dgm:pt>
    <dgm:pt modelId="{D7CD10BD-F6B6-4807-AC8B-96346864F671}" type="pres">
      <dgm:prSet presAssocID="{181A5CEC-A07D-4F99-A408-951B10ED714B}" presName="thinLine2b" presStyleLbl="callout" presStyleIdx="0" presStyleCnt="3"/>
      <dgm:spPr/>
    </dgm:pt>
    <dgm:pt modelId="{B0ADF3D4-CED9-4DC0-B011-938A78A6CFE2}" type="pres">
      <dgm:prSet presAssocID="{181A5CEC-A07D-4F99-A408-951B10ED714B}" presName="vertSpace2b" presStyleCnt="0"/>
      <dgm:spPr/>
    </dgm:pt>
    <dgm:pt modelId="{60E2F34A-7B74-4D04-91B4-79308FECC4A0}" type="pres">
      <dgm:prSet presAssocID="{6D0A5052-CCA1-4398-8450-74A76EADBA3F}" presName="horz2" presStyleCnt="0"/>
      <dgm:spPr/>
    </dgm:pt>
    <dgm:pt modelId="{7EF38A18-7CED-4418-B73F-865C731F1C94}" type="pres">
      <dgm:prSet presAssocID="{6D0A5052-CCA1-4398-8450-74A76EADBA3F}" presName="horzSpace2" presStyleCnt="0"/>
      <dgm:spPr/>
    </dgm:pt>
    <dgm:pt modelId="{110762F4-5585-4306-A3F0-A6A9C4FD67B2}" type="pres">
      <dgm:prSet presAssocID="{6D0A5052-CCA1-4398-8450-74A76EADBA3F}" presName="tx2" presStyleLbl="revTx" presStyleIdx="2" presStyleCnt="4"/>
      <dgm:spPr/>
      <dgm:t>
        <a:bodyPr/>
        <a:lstStyle/>
        <a:p>
          <a:endParaRPr lang="ru-RU"/>
        </a:p>
      </dgm:t>
    </dgm:pt>
    <dgm:pt modelId="{F642870E-1C4F-4064-A3A5-759BC874701B}" type="pres">
      <dgm:prSet presAssocID="{6D0A5052-CCA1-4398-8450-74A76EADBA3F}" presName="vert2" presStyleCnt="0"/>
      <dgm:spPr/>
    </dgm:pt>
    <dgm:pt modelId="{23B140D0-9057-43AB-A56B-1EB3D0674C47}" type="pres">
      <dgm:prSet presAssocID="{6D0A5052-CCA1-4398-8450-74A76EADBA3F}" presName="thinLine2b" presStyleLbl="callout" presStyleIdx="1" presStyleCnt="3"/>
      <dgm:spPr/>
    </dgm:pt>
    <dgm:pt modelId="{48D186F8-F0E7-46F9-9FA4-A42356E3B961}" type="pres">
      <dgm:prSet presAssocID="{6D0A5052-CCA1-4398-8450-74A76EADBA3F}" presName="vertSpace2b" presStyleCnt="0"/>
      <dgm:spPr/>
    </dgm:pt>
    <dgm:pt modelId="{77AB59B7-8226-425B-B466-24B319F56392}" type="pres">
      <dgm:prSet presAssocID="{874AE25B-C2DE-4EC8-B9D5-5026FE807A85}" presName="horz2" presStyleCnt="0"/>
      <dgm:spPr/>
    </dgm:pt>
    <dgm:pt modelId="{0F411A1B-6565-439E-9636-58D3FE7E79A7}" type="pres">
      <dgm:prSet presAssocID="{874AE25B-C2DE-4EC8-B9D5-5026FE807A85}" presName="horzSpace2" presStyleCnt="0"/>
      <dgm:spPr/>
    </dgm:pt>
    <dgm:pt modelId="{47196AEE-30BD-42D6-B9D7-BBD7677454FA}" type="pres">
      <dgm:prSet presAssocID="{874AE25B-C2DE-4EC8-B9D5-5026FE807A85}" presName="tx2" presStyleLbl="revTx" presStyleIdx="3" presStyleCnt="4"/>
      <dgm:spPr/>
      <dgm:t>
        <a:bodyPr/>
        <a:lstStyle/>
        <a:p>
          <a:endParaRPr lang="ru-RU"/>
        </a:p>
      </dgm:t>
    </dgm:pt>
    <dgm:pt modelId="{4B2859FC-7A02-4B19-991B-D8500BB2C47B}" type="pres">
      <dgm:prSet presAssocID="{874AE25B-C2DE-4EC8-B9D5-5026FE807A85}" presName="vert2" presStyleCnt="0"/>
      <dgm:spPr/>
    </dgm:pt>
    <dgm:pt modelId="{2976CA0F-73D4-47C3-B847-6E36795ECE5B}" type="pres">
      <dgm:prSet presAssocID="{874AE25B-C2DE-4EC8-B9D5-5026FE807A85}" presName="thinLine2b" presStyleLbl="callout" presStyleIdx="2" presStyleCnt="3"/>
      <dgm:spPr/>
    </dgm:pt>
    <dgm:pt modelId="{6D2E8FE4-F232-449D-9406-47F5C6130A5D}" type="pres">
      <dgm:prSet presAssocID="{874AE25B-C2DE-4EC8-B9D5-5026FE807A85}" presName="vertSpace2b" presStyleCnt="0"/>
      <dgm:spPr/>
    </dgm:pt>
  </dgm:ptLst>
  <dgm:cxnLst>
    <dgm:cxn modelId="{9B8343CF-6CE8-43A2-B314-E5FCD9FF2BD1}" srcId="{A6090622-7D16-4018-AFD4-3EC8687314B9}" destId="{181A5CEC-A07D-4F99-A408-951B10ED714B}" srcOrd="0" destOrd="0" parTransId="{3BA27459-AD4A-4146-A1A2-E3B661EB64D4}" sibTransId="{50706A66-CE4E-49F4-A073-D29EC82313AD}"/>
    <dgm:cxn modelId="{4751FEF1-9772-4166-A6E2-9453D090A121}" type="presOf" srcId="{6D0A5052-CCA1-4398-8450-74A76EADBA3F}" destId="{110762F4-5585-4306-A3F0-A6A9C4FD67B2}" srcOrd="0" destOrd="0" presId="urn:microsoft.com/office/officeart/2008/layout/LinedList"/>
    <dgm:cxn modelId="{0B4A4269-9E66-4AD5-BAA7-ADAA5A8F8161}" type="presOf" srcId="{438B554A-80E5-43FD-9575-115EEA8FB56A}" destId="{CED1055D-A753-486C-9D89-697360C30CC4}" srcOrd="0" destOrd="0" presId="urn:microsoft.com/office/officeart/2008/layout/LinedList"/>
    <dgm:cxn modelId="{9038C480-1FE0-4B68-AC8E-7B175B5B0D20}" type="presOf" srcId="{181A5CEC-A07D-4F99-A408-951B10ED714B}" destId="{6DAEC3ED-F233-4BA3-A547-3EFBA3A2AE3D}" srcOrd="0" destOrd="0" presId="urn:microsoft.com/office/officeart/2008/layout/LinedList"/>
    <dgm:cxn modelId="{D4C47FE8-BAB9-4E55-9984-CFF42346799C}" srcId="{438B554A-80E5-43FD-9575-115EEA8FB56A}" destId="{A6090622-7D16-4018-AFD4-3EC8687314B9}" srcOrd="0" destOrd="0" parTransId="{5FD197FC-4BB6-4BB7-A82E-5AA2901D5742}" sibTransId="{6CB25571-1DF2-4D50-861F-80A182EF9592}"/>
    <dgm:cxn modelId="{7658DE68-6D12-403F-9B75-806454BAEFD3}" srcId="{A6090622-7D16-4018-AFD4-3EC8687314B9}" destId="{6D0A5052-CCA1-4398-8450-74A76EADBA3F}" srcOrd="1" destOrd="0" parTransId="{4B30646F-E8B3-4920-970F-BD966302A9FC}" sibTransId="{898652FD-D57E-4B03-B339-F66185DA6181}"/>
    <dgm:cxn modelId="{6E0CCB8A-4101-413B-BB33-826C2E4EF412}" type="presOf" srcId="{874AE25B-C2DE-4EC8-B9D5-5026FE807A85}" destId="{47196AEE-30BD-42D6-B9D7-BBD7677454FA}" srcOrd="0" destOrd="0" presId="urn:microsoft.com/office/officeart/2008/layout/LinedList"/>
    <dgm:cxn modelId="{46D8235A-B0F5-4AA5-9BDA-4FEF7375A3B6}" srcId="{A6090622-7D16-4018-AFD4-3EC8687314B9}" destId="{874AE25B-C2DE-4EC8-B9D5-5026FE807A85}" srcOrd="2" destOrd="0" parTransId="{D22861EE-3953-4587-8EDD-53E50E44D061}" sibTransId="{271C1291-54A3-4B5C-9EF1-80BDC1841BC8}"/>
    <dgm:cxn modelId="{85D90132-84C6-4C99-87F8-2D56AEE6251B}" type="presOf" srcId="{A6090622-7D16-4018-AFD4-3EC8687314B9}" destId="{C2236BD0-1411-4D97-ADC8-CA7FAA9C4657}" srcOrd="0" destOrd="0" presId="urn:microsoft.com/office/officeart/2008/layout/LinedList"/>
    <dgm:cxn modelId="{EC42C0FF-72CA-432A-845F-2C31311D9609}" type="presParOf" srcId="{CED1055D-A753-486C-9D89-697360C30CC4}" destId="{289990D3-5E1B-41D2-A3CA-F18EC34653E7}" srcOrd="0" destOrd="0" presId="urn:microsoft.com/office/officeart/2008/layout/LinedList"/>
    <dgm:cxn modelId="{6C09DC19-9CED-49D0-A757-F0D42B66FA02}" type="presParOf" srcId="{CED1055D-A753-486C-9D89-697360C30CC4}" destId="{E0519AA4-3369-4F97-88D9-BD0BAFCDFF3E}" srcOrd="1" destOrd="0" presId="urn:microsoft.com/office/officeart/2008/layout/LinedList"/>
    <dgm:cxn modelId="{F0A980BB-4494-4355-92EC-68811972E8AA}" type="presParOf" srcId="{E0519AA4-3369-4F97-88D9-BD0BAFCDFF3E}" destId="{C2236BD0-1411-4D97-ADC8-CA7FAA9C4657}" srcOrd="0" destOrd="0" presId="urn:microsoft.com/office/officeart/2008/layout/LinedList"/>
    <dgm:cxn modelId="{54451F4B-0106-4627-A5C7-8F3D05764761}" type="presParOf" srcId="{E0519AA4-3369-4F97-88D9-BD0BAFCDFF3E}" destId="{E3CB8C64-A1C2-4D99-830E-B0ACBFBA0633}" srcOrd="1" destOrd="0" presId="urn:microsoft.com/office/officeart/2008/layout/LinedList"/>
    <dgm:cxn modelId="{8EC7A970-56EA-41B5-BA88-D5EA4E89FAF3}" type="presParOf" srcId="{E3CB8C64-A1C2-4D99-830E-B0ACBFBA0633}" destId="{A88739C6-5199-40B7-90CF-EFC0B8ADA445}" srcOrd="0" destOrd="0" presId="urn:microsoft.com/office/officeart/2008/layout/LinedList"/>
    <dgm:cxn modelId="{DCFD5FB5-99F1-496A-89A0-63B03FD355D0}" type="presParOf" srcId="{E3CB8C64-A1C2-4D99-830E-B0ACBFBA0633}" destId="{CE879405-1141-4C3C-8F50-4F5FAE010AB8}" srcOrd="1" destOrd="0" presId="urn:microsoft.com/office/officeart/2008/layout/LinedList"/>
    <dgm:cxn modelId="{6105B3E2-0B99-419F-814B-B9759BB9FEEF}" type="presParOf" srcId="{CE879405-1141-4C3C-8F50-4F5FAE010AB8}" destId="{221864B2-D3A0-49A9-9405-93F43AFB761F}" srcOrd="0" destOrd="0" presId="urn:microsoft.com/office/officeart/2008/layout/LinedList"/>
    <dgm:cxn modelId="{4A6D9029-2D2A-408F-ACBB-9F4C1F73AB91}" type="presParOf" srcId="{CE879405-1141-4C3C-8F50-4F5FAE010AB8}" destId="{6DAEC3ED-F233-4BA3-A547-3EFBA3A2AE3D}" srcOrd="1" destOrd="0" presId="urn:microsoft.com/office/officeart/2008/layout/LinedList"/>
    <dgm:cxn modelId="{1B940066-FCEB-4A84-AF4E-DEF3B78A86CC}" type="presParOf" srcId="{CE879405-1141-4C3C-8F50-4F5FAE010AB8}" destId="{412C9D26-C0ED-45B8-8A5D-D5130E6145F7}" srcOrd="2" destOrd="0" presId="urn:microsoft.com/office/officeart/2008/layout/LinedList"/>
    <dgm:cxn modelId="{A8CC4942-F44F-4406-88FE-BBA34EA7E10A}" type="presParOf" srcId="{E3CB8C64-A1C2-4D99-830E-B0ACBFBA0633}" destId="{D7CD10BD-F6B6-4807-AC8B-96346864F671}" srcOrd="2" destOrd="0" presId="urn:microsoft.com/office/officeart/2008/layout/LinedList"/>
    <dgm:cxn modelId="{855C12DA-72B4-4B36-81B0-7981CE7A8FC9}" type="presParOf" srcId="{E3CB8C64-A1C2-4D99-830E-B0ACBFBA0633}" destId="{B0ADF3D4-CED9-4DC0-B011-938A78A6CFE2}" srcOrd="3" destOrd="0" presId="urn:microsoft.com/office/officeart/2008/layout/LinedList"/>
    <dgm:cxn modelId="{E80165E1-8A27-431C-8F23-0A77704E12E5}" type="presParOf" srcId="{E3CB8C64-A1C2-4D99-830E-B0ACBFBA0633}" destId="{60E2F34A-7B74-4D04-91B4-79308FECC4A0}" srcOrd="4" destOrd="0" presId="urn:microsoft.com/office/officeart/2008/layout/LinedList"/>
    <dgm:cxn modelId="{5C94A00F-F18A-46E3-99ED-55F4DC34D952}" type="presParOf" srcId="{60E2F34A-7B74-4D04-91B4-79308FECC4A0}" destId="{7EF38A18-7CED-4418-B73F-865C731F1C94}" srcOrd="0" destOrd="0" presId="urn:microsoft.com/office/officeart/2008/layout/LinedList"/>
    <dgm:cxn modelId="{7CBEEDF9-0C82-467D-AFDB-9EB6E8970DB0}" type="presParOf" srcId="{60E2F34A-7B74-4D04-91B4-79308FECC4A0}" destId="{110762F4-5585-4306-A3F0-A6A9C4FD67B2}" srcOrd="1" destOrd="0" presId="urn:microsoft.com/office/officeart/2008/layout/LinedList"/>
    <dgm:cxn modelId="{58227059-14CC-432C-88C2-D259EB1DCF18}" type="presParOf" srcId="{60E2F34A-7B74-4D04-91B4-79308FECC4A0}" destId="{F642870E-1C4F-4064-A3A5-759BC874701B}" srcOrd="2" destOrd="0" presId="urn:microsoft.com/office/officeart/2008/layout/LinedList"/>
    <dgm:cxn modelId="{C4370A3A-D59C-47B6-817A-A9E68F3195FE}" type="presParOf" srcId="{E3CB8C64-A1C2-4D99-830E-B0ACBFBA0633}" destId="{23B140D0-9057-43AB-A56B-1EB3D0674C47}" srcOrd="5" destOrd="0" presId="urn:microsoft.com/office/officeart/2008/layout/LinedList"/>
    <dgm:cxn modelId="{7C76C222-9C58-47C7-BC94-FC9F71A3652E}" type="presParOf" srcId="{E3CB8C64-A1C2-4D99-830E-B0ACBFBA0633}" destId="{48D186F8-F0E7-46F9-9FA4-A42356E3B961}" srcOrd="6" destOrd="0" presId="urn:microsoft.com/office/officeart/2008/layout/LinedList"/>
    <dgm:cxn modelId="{A270A68A-F973-43EB-ADAC-31A703B728F2}" type="presParOf" srcId="{E3CB8C64-A1C2-4D99-830E-B0ACBFBA0633}" destId="{77AB59B7-8226-425B-B466-24B319F56392}" srcOrd="7" destOrd="0" presId="urn:microsoft.com/office/officeart/2008/layout/LinedList"/>
    <dgm:cxn modelId="{71EF189A-1557-4288-B4FD-3159605C1F79}" type="presParOf" srcId="{77AB59B7-8226-425B-B466-24B319F56392}" destId="{0F411A1B-6565-439E-9636-58D3FE7E79A7}" srcOrd="0" destOrd="0" presId="urn:microsoft.com/office/officeart/2008/layout/LinedList"/>
    <dgm:cxn modelId="{78777D62-5845-4C24-A003-DEB7C44A8121}" type="presParOf" srcId="{77AB59B7-8226-425B-B466-24B319F56392}" destId="{47196AEE-30BD-42D6-B9D7-BBD7677454FA}" srcOrd="1" destOrd="0" presId="urn:microsoft.com/office/officeart/2008/layout/LinedList"/>
    <dgm:cxn modelId="{6E55C57A-860D-460E-8362-9ECF8F378A57}" type="presParOf" srcId="{77AB59B7-8226-425B-B466-24B319F56392}" destId="{4B2859FC-7A02-4B19-991B-D8500BB2C47B}" srcOrd="2" destOrd="0" presId="urn:microsoft.com/office/officeart/2008/layout/LinedList"/>
    <dgm:cxn modelId="{59209184-33FC-40FC-BD1D-307A08A79170}" type="presParOf" srcId="{E3CB8C64-A1C2-4D99-830E-B0ACBFBA0633}" destId="{2976CA0F-73D4-47C3-B847-6E36795ECE5B}" srcOrd="8" destOrd="0" presId="urn:microsoft.com/office/officeart/2008/layout/LinedList"/>
    <dgm:cxn modelId="{0BE0E450-796B-45A7-AEE5-4D92B08F701A}" type="presParOf" srcId="{E3CB8C64-A1C2-4D99-830E-B0ACBFBA0633}" destId="{6D2E8FE4-F232-449D-9406-47F5C6130A5D}"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4CDED6-0EA4-42AA-8FA8-69DF74053D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43A34E1-ECA7-486C-B905-B3D0B429EF0E}">
      <dgm:prSet phldrT="[Текст]" custT="1"/>
      <dgm:spPr/>
      <dgm:t>
        <a:bodyPr/>
        <a:lstStyle/>
        <a:p>
          <a:r>
            <a:rPr lang="ru-RU" sz="2400" b="1" dirty="0" smtClean="0"/>
            <a:t>10. Невыполнение обязательств работодателем перед работником</a:t>
          </a:r>
          <a:endParaRPr lang="ru-RU" sz="2400" dirty="0"/>
        </a:p>
      </dgm:t>
    </dgm:pt>
    <dgm:pt modelId="{686DFE4F-0DA0-472D-943E-8C085223B97B}" type="parTrans" cxnId="{01E75580-E350-4CB6-B604-D69A0A775F0F}">
      <dgm:prSet/>
      <dgm:spPr/>
      <dgm:t>
        <a:bodyPr/>
        <a:lstStyle/>
        <a:p>
          <a:endParaRPr lang="ru-RU"/>
        </a:p>
      </dgm:t>
    </dgm:pt>
    <dgm:pt modelId="{937D66F6-26DD-4632-8A55-E73B651F4B6D}" type="sibTrans" cxnId="{01E75580-E350-4CB6-B604-D69A0A775F0F}">
      <dgm:prSet/>
      <dgm:spPr/>
      <dgm:t>
        <a:bodyPr/>
        <a:lstStyle/>
        <a:p>
          <a:endParaRPr lang="ru-RU"/>
        </a:p>
      </dgm:t>
    </dgm:pt>
    <dgm:pt modelId="{F24F836E-7D07-4E1B-87AA-7839B9F297EF}">
      <dgm:prSet phldrT="[Текст]" custT="1"/>
      <dgm:spPr/>
      <dgm:t>
        <a:bodyPr/>
        <a:lstStyle/>
        <a:p>
          <a:r>
            <a:rPr lang="ru-RU" sz="2000" b="1" dirty="0" smtClean="0"/>
            <a:t>Встречается в компаниях, ориентированных на краткосрочный результат, или в отраслях с высокой текучестью кадров. </a:t>
          </a:r>
          <a:endParaRPr lang="ru-RU" sz="2000" b="1" dirty="0"/>
        </a:p>
      </dgm:t>
    </dgm:pt>
    <dgm:pt modelId="{5E6745B0-CF02-4D8B-96C1-CC0302995865}" type="parTrans" cxnId="{9CA9B6E4-F73E-4A8A-978D-C54039EAEA43}">
      <dgm:prSet/>
      <dgm:spPr/>
      <dgm:t>
        <a:bodyPr/>
        <a:lstStyle/>
        <a:p>
          <a:endParaRPr lang="ru-RU"/>
        </a:p>
      </dgm:t>
    </dgm:pt>
    <dgm:pt modelId="{D12B6A52-354B-4ABF-892D-6BEC50787A00}" type="sibTrans" cxnId="{9CA9B6E4-F73E-4A8A-978D-C54039EAEA43}">
      <dgm:prSet/>
      <dgm:spPr/>
      <dgm:t>
        <a:bodyPr/>
        <a:lstStyle/>
        <a:p>
          <a:endParaRPr lang="ru-RU"/>
        </a:p>
      </dgm:t>
    </dgm:pt>
    <dgm:pt modelId="{F44ABD8B-FAE2-4433-A74E-FD3CB83476AA}">
      <dgm:prSet phldrT="[Текст]" custT="1"/>
      <dgm:spPr/>
      <dgm:t>
        <a:bodyPr/>
        <a:lstStyle/>
        <a:p>
          <a:r>
            <a:rPr lang="ru-RU" sz="2000" b="1" dirty="0" smtClean="0"/>
            <a:t>Во всех остальных случаях характеризует степень зрелости и ответственности собственника. </a:t>
          </a:r>
          <a:endParaRPr lang="ru-RU" sz="2000" b="1" dirty="0"/>
        </a:p>
      </dgm:t>
    </dgm:pt>
    <dgm:pt modelId="{953DC635-338C-4D75-98F5-44DAAA2EEB8C}" type="parTrans" cxnId="{216BDCF4-B534-4755-9CD1-BE24EDAF5B86}">
      <dgm:prSet/>
      <dgm:spPr/>
      <dgm:t>
        <a:bodyPr/>
        <a:lstStyle/>
        <a:p>
          <a:endParaRPr lang="ru-RU"/>
        </a:p>
      </dgm:t>
    </dgm:pt>
    <dgm:pt modelId="{E1A9717C-4A87-4ABF-A2DB-0FA0FDB95940}" type="sibTrans" cxnId="{216BDCF4-B534-4755-9CD1-BE24EDAF5B86}">
      <dgm:prSet/>
      <dgm:spPr/>
      <dgm:t>
        <a:bodyPr/>
        <a:lstStyle/>
        <a:p>
          <a:endParaRPr lang="ru-RU"/>
        </a:p>
      </dgm:t>
    </dgm:pt>
    <dgm:pt modelId="{2E021D51-A678-45AB-8AFF-FBFF07A74F09}">
      <dgm:prSet phldrT="[Текст]" custT="1"/>
      <dgm:spPr/>
      <dgm:t>
        <a:bodyPr/>
        <a:lstStyle/>
        <a:p>
          <a:r>
            <a:rPr lang="ru-RU" sz="2000" b="1" dirty="0" smtClean="0"/>
            <a:t>Может возникать в результате ошибки в расчетах, когда гарантированный персоналу объем обязательств превышает возможности организации. </a:t>
          </a:r>
          <a:r>
            <a:rPr lang="ru-RU" sz="2000" b="1" i="1" u="sng" dirty="0" smtClean="0"/>
            <a:t>В итоге данная информация попадет на рынок и наносит ущерб репутации собственников и имиджу организации.</a:t>
          </a:r>
          <a:endParaRPr lang="ru-RU" sz="2000" b="1" dirty="0"/>
        </a:p>
      </dgm:t>
    </dgm:pt>
    <dgm:pt modelId="{6F3FDD0D-FF66-464B-B858-230566D90F6C}" type="parTrans" cxnId="{2DBACBCF-CC89-4C1A-952F-DDD951BC15D5}">
      <dgm:prSet/>
      <dgm:spPr/>
      <dgm:t>
        <a:bodyPr/>
        <a:lstStyle/>
        <a:p>
          <a:endParaRPr lang="ru-RU"/>
        </a:p>
      </dgm:t>
    </dgm:pt>
    <dgm:pt modelId="{70E2847D-3D4D-422C-9D78-16EF9294ADF5}" type="sibTrans" cxnId="{2DBACBCF-CC89-4C1A-952F-DDD951BC15D5}">
      <dgm:prSet/>
      <dgm:spPr/>
      <dgm:t>
        <a:bodyPr/>
        <a:lstStyle/>
        <a:p>
          <a:endParaRPr lang="ru-RU"/>
        </a:p>
      </dgm:t>
    </dgm:pt>
    <dgm:pt modelId="{BF68CB59-CE48-4D6C-B012-A83B353E4205}" type="pres">
      <dgm:prSet presAssocID="{A84CDED6-0EA4-42AA-8FA8-69DF74053D48}" presName="vert0" presStyleCnt="0">
        <dgm:presLayoutVars>
          <dgm:dir/>
          <dgm:animOne val="branch"/>
          <dgm:animLvl val="lvl"/>
        </dgm:presLayoutVars>
      </dgm:prSet>
      <dgm:spPr/>
      <dgm:t>
        <a:bodyPr/>
        <a:lstStyle/>
        <a:p>
          <a:endParaRPr lang="ru-RU"/>
        </a:p>
      </dgm:t>
    </dgm:pt>
    <dgm:pt modelId="{EF68437E-BE8D-4189-A844-014F71AFC383}" type="pres">
      <dgm:prSet presAssocID="{443A34E1-ECA7-486C-B905-B3D0B429EF0E}" presName="thickLine" presStyleLbl="alignNode1" presStyleIdx="0" presStyleCnt="1"/>
      <dgm:spPr/>
    </dgm:pt>
    <dgm:pt modelId="{FDFB772E-216C-4EB7-8CD9-1A75B3A62A53}" type="pres">
      <dgm:prSet presAssocID="{443A34E1-ECA7-486C-B905-B3D0B429EF0E}" presName="horz1" presStyleCnt="0"/>
      <dgm:spPr/>
    </dgm:pt>
    <dgm:pt modelId="{362E4A1B-AD65-4483-9A9B-8EC00DC01E15}" type="pres">
      <dgm:prSet presAssocID="{443A34E1-ECA7-486C-B905-B3D0B429EF0E}" presName="tx1" presStyleLbl="revTx" presStyleIdx="0" presStyleCnt="4" custScaleX="127154"/>
      <dgm:spPr/>
      <dgm:t>
        <a:bodyPr/>
        <a:lstStyle/>
        <a:p>
          <a:endParaRPr lang="ru-RU"/>
        </a:p>
      </dgm:t>
    </dgm:pt>
    <dgm:pt modelId="{EF2B1F0A-2884-4CC5-9EF9-C0632F17CBE8}" type="pres">
      <dgm:prSet presAssocID="{443A34E1-ECA7-486C-B905-B3D0B429EF0E}" presName="vert1" presStyleCnt="0"/>
      <dgm:spPr/>
    </dgm:pt>
    <dgm:pt modelId="{3C0C8AB9-AB59-41C0-ABEF-091C9D20023D}" type="pres">
      <dgm:prSet presAssocID="{F24F836E-7D07-4E1B-87AA-7839B9F297EF}" presName="vertSpace2a" presStyleCnt="0"/>
      <dgm:spPr/>
    </dgm:pt>
    <dgm:pt modelId="{48236908-E618-4B7C-AE56-5025A5D894EC}" type="pres">
      <dgm:prSet presAssocID="{F24F836E-7D07-4E1B-87AA-7839B9F297EF}" presName="horz2" presStyleCnt="0"/>
      <dgm:spPr/>
    </dgm:pt>
    <dgm:pt modelId="{D9C22EA8-4208-46CD-9601-677E3FBCADEC}" type="pres">
      <dgm:prSet presAssocID="{F24F836E-7D07-4E1B-87AA-7839B9F297EF}" presName="horzSpace2" presStyleCnt="0"/>
      <dgm:spPr/>
    </dgm:pt>
    <dgm:pt modelId="{A7DBC328-6967-4F5D-8BA4-E561910C7535}" type="pres">
      <dgm:prSet presAssocID="{F24F836E-7D07-4E1B-87AA-7839B9F297EF}" presName="tx2" presStyleLbl="revTx" presStyleIdx="1" presStyleCnt="4"/>
      <dgm:spPr/>
      <dgm:t>
        <a:bodyPr/>
        <a:lstStyle/>
        <a:p>
          <a:endParaRPr lang="ru-RU"/>
        </a:p>
      </dgm:t>
    </dgm:pt>
    <dgm:pt modelId="{F0811038-387A-47EC-BEC9-863BBA5A7527}" type="pres">
      <dgm:prSet presAssocID="{F24F836E-7D07-4E1B-87AA-7839B9F297EF}" presName="vert2" presStyleCnt="0"/>
      <dgm:spPr/>
    </dgm:pt>
    <dgm:pt modelId="{4C4DF7F3-4036-4027-B581-CB71C2989E7E}" type="pres">
      <dgm:prSet presAssocID="{F24F836E-7D07-4E1B-87AA-7839B9F297EF}" presName="thinLine2b" presStyleLbl="callout" presStyleIdx="0" presStyleCnt="3"/>
      <dgm:spPr/>
    </dgm:pt>
    <dgm:pt modelId="{7A0DB0C0-9174-4C11-9FA8-B2C9A633F543}" type="pres">
      <dgm:prSet presAssocID="{F24F836E-7D07-4E1B-87AA-7839B9F297EF}" presName="vertSpace2b" presStyleCnt="0"/>
      <dgm:spPr/>
    </dgm:pt>
    <dgm:pt modelId="{4BAC5113-1105-4D26-BB62-F33B5E44C42C}" type="pres">
      <dgm:prSet presAssocID="{F44ABD8B-FAE2-4433-A74E-FD3CB83476AA}" presName="horz2" presStyleCnt="0"/>
      <dgm:spPr/>
    </dgm:pt>
    <dgm:pt modelId="{5D6FF798-9F21-4ACF-BFE9-0C37552CEFED}" type="pres">
      <dgm:prSet presAssocID="{F44ABD8B-FAE2-4433-A74E-FD3CB83476AA}" presName="horzSpace2" presStyleCnt="0"/>
      <dgm:spPr/>
    </dgm:pt>
    <dgm:pt modelId="{89B10322-DCA6-46D3-8A75-D8855945A322}" type="pres">
      <dgm:prSet presAssocID="{F44ABD8B-FAE2-4433-A74E-FD3CB83476AA}" presName="tx2" presStyleLbl="revTx" presStyleIdx="2" presStyleCnt="4"/>
      <dgm:spPr/>
      <dgm:t>
        <a:bodyPr/>
        <a:lstStyle/>
        <a:p>
          <a:endParaRPr lang="ru-RU"/>
        </a:p>
      </dgm:t>
    </dgm:pt>
    <dgm:pt modelId="{18422E35-5329-40F4-859B-67CB50219F89}" type="pres">
      <dgm:prSet presAssocID="{F44ABD8B-FAE2-4433-A74E-FD3CB83476AA}" presName="vert2" presStyleCnt="0"/>
      <dgm:spPr/>
    </dgm:pt>
    <dgm:pt modelId="{C6E4FEFB-3293-4597-80EF-78B1406E082D}" type="pres">
      <dgm:prSet presAssocID="{F44ABD8B-FAE2-4433-A74E-FD3CB83476AA}" presName="thinLine2b" presStyleLbl="callout" presStyleIdx="1" presStyleCnt="3" custLinFactY="-300000" custLinFactNeighborX="-480" custLinFactNeighborY="-316679"/>
      <dgm:spPr/>
    </dgm:pt>
    <dgm:pt modelId="{9DFA6275-A00C-439B-BCFC-FF2FB62470F4}" type="pres">
      <dgm:prSet presAssocID="{F44ABD8B-FAE2-4433-A74E-FD3CB83476AA}" presName="vertSpace2b" presStyleCnt="0"/>
      <dgm:spPr/>
    </dgm:pt>
    <dgm:pt modelId="{ADCCD7E1-807E-42E4-B10B-258AB1967D12}" type="pres">
      <dgm:prSet presAssocID="{2E021D51-A678-45AB-8AFF-FBFF07A74F09}" presName="horz2" presStyleCnt="0"/>
      <dgm:spPr/>
    </dgm:pt>
    <dgm:pt modelId="{62B986DD-CF62-4089-8FC9-BFE61FDD76C2}" type="pres">
      <dgm:prSet presAssocID="{2E021D51-A678-45AB-8AFF-FBFF07A74F09}" presName="horzSpace2" presStyleCnt="0"/>
      <dgm:spPr/>
    </dgm:pt>
    <dgm:pt modelId="{4D7D0BDA-C86C-46A2-9C42-F38776C2BCCF}" type="pres">
      <dgm:prSet presAssocID="{2E021D51-A678-45AB-8AFF-FBFF07A74F09}" presName="tx2" presStyleLbl="revTx" presStyleIdx="3" presStyleCnt="4" custScaleY="137396"/>
      <dgm:spPr/>
      <dgm:t>
        <a:bodyPr/>
        <a:lstStyle/>
        <a:p>
          <a:endParaRPr lang="ru-RU"/>
        </a:p>
      </dgm:t>
    </dgm:pt>
    <dgm:pt modelId="{A4B0D163-8C2C-4C71-B113-4D6E28710358}" type="pres">
      <dgm:prSet presAssocID="{2E021D51-A678-45AB-8AFF-FBFF07A74F09}" presName="vert2" presStyleCnt="0"/>
      <dgm:spPr/>
    </dgm:pt>
    <dgm:pt modelId="{1215F670-7B22-42A4-8DD7-E62014226081}" type="pres">
      <dgm:prSet presAssocID="{2E021D51-A678-45AB-8AFF-FBFF07A74F09}" presName="thinLine2b" presStyleLbl="callout" presStyleIdx="2" presStyleCnt="3" custLinFactY="7325" custLinFactNeighborX="-480" custLinFactNeighborY="100000"/>
      <dgm:spPr/>
    </dgm:pt>
    <dgm:pt modelId="{667B8B62-A8A5-4377-A9D3-EED854DB2F0C}" type="pres">
      <dgm:prSet presAssocID="{2E021D51-A678-45AB-8AFF-FBFF07A74F09}" presName="vertSpace2b" presStyleCnt="0"/>
      <dgm:spPr/>
    </dgm:pt>
  </dgm:ptLst>
  <dgm:cxnLst>
    <dgm:cxn modelId="{D50A8934-CEBE-4611-8908-6D909430D5AB}" type="presOf" srcId="{443A34E1-ECA7-486C-B905-B3D0B429EF0E}" destId="{362E4A1B-AD65-4483-9A9B-8EC00DC01E15}" srcOrd="0" destOrd="0" presId="urn:microsoft.com/office/officeart/2008/layout/LinedList"/>
    <dgm:cxn modelId="{CC6391F4-22B2-467E-A1D0-66330751D35C}" type="presOf" srcId="{2E021D51-A678-45AB-8AFF-FBFF07A74F09}" destId="{4D7D0BDA-C86C-46A2-9C42-F38776C2BCCF}" srcOrd="0" destOrd="0" presId="urn:microsoft.com/office/officeart/2008/layout/LinedList"/>
    <dgm:cxn modelId="{216BDCF4-B534-4755-9CD1-BE24EDAF5B86}" srcId="{443A34E1-ECA7-486C-B905-B3D0B429EF0E}" destId="{F44ABD8B-FAE2-4433-A74E-FD3CB83476AA}" srcOrd="1" destOrd="0" parTransId="{953DC635-338C-4D75-98F5-44DAAA2EEB8C}" sibTransId="{E1A9717C-4A87-4ABF-A2DB-0FA0FDB95940}"/>
    <dgm:cxn modelId="{2DBACBCF-CC89-4C1A-952F-DDD951BC15D5}" srcId="{443A34E1-ECA7-486C-B905-B3D0B429EF0E}" destId="{2E021D51-A678-45AB-8AFF-FBFF07A74F09}" srcOrd="2" destOrd="0" parTransId="{6F3FDD0D-FF66-464B-B858-230566D90F6C}" sibTransId="{70E2847D-3D4D-422C-9D78-16EF9294ADF5}"/>
    <dgm:cxn modelId="{01E75580-E350-4CB6-B604-D69A0A775F0F}" srcId="{A84CDED6-0EA4-42AA-8FA8-69DF74053D48}" destId="{443A34E1-ECA7-486C-B905-B3D0B429EF0E}" srcOrd="0" destOrd="0" parTransId="{686DFE4F-0DA0-472D-943E-8C085223B97B}" sibTransId="{937D66F6-26DD-4632-8A55-E73B651F4B6D}"/>
    <dgm:cxn modelId="{EE8E0C29-4513-4423-A52E-4CE549A0A1C6}" type="presOf" srcId="{A84CDED6-0EA4-42AA-8FA8-69DF74053D48}" destId="{BF68CB59-CE48-4D6C-B012-A83B353E4205}" srcOrd="0" destOrd="0" presId="urn:microsoft.com/office/officeart/2008/layout/LinedList"/>
    <dgm:cxn modelId="{9CA9B6E4-F73E-4A8A-978D-C54039EAEA43}" srcId="{443A34E1-ECA7-486C-B905-B3D0B429EF0E}" destId="{F24F836E-7D07-4E1B-87AA-7839B9F297EF}" srcOrd="0" destOrd="0" parTransId="{5E6745B0-CF02-4D8B-96C1-CC0302995865}" sibTransId="{D12B6A52-354B-4ABF-892D-6BEC50787A00}"/>
    <dgm:cxn modelId="{3FF76455-FCE3-4DCD-B843-1368EE530A21}" type="presOf" srcId="{F44ABD8B-FAE2-4433-A74E-FD3CB83476AA}" destId="{89B10322-DCA6-46D3-8A75-D8855945A322}" srcOrd="0" destOrd="0" presId="urn:microsoft.com/office/officeart/2008/layout/LinedList"/>
    <dgm:cxn modelId="{41C6A685-AA28-4A93-8AF8-E51D266D10AE}" type="presOf" srcId="{F24F836E-7D07-4E1B-87AA-7839B9F297EF}" destId="{A7DBC328-6967-4F5D-8BA4-E561910C7535}" srcOrd="0" destOrd="0" presId="urn:microsoft.com/office/officeart/2008/layout/LinedList"/>
    <dgm:cxn modelId="{977020B8-8326-466E-8B76-FBED4AA7E4CF}" type="presParOf" srcId="{BF68CB59-CE48-4D6C-B012-A83B353E4205}" destId="{EF68437E-BE8D-4189-A844-014F71AFC383}" srcOrd="0" destOrd="0" presId="urn:microsoft.com/office/officeart/2008/layout/LinedList"/>
    <dgm:cxn modelId="{87A61305-D068-48B1-81E6-8B8828A3D1EA}" type="presParOf" srcId="{BF68CB59-CE48-4D6C-B012-A83B353E4205}" destId="{FDFB772E-216C-4EB7-8CD9-1A75B3A62A53}" srcOrd="1" destOrd="0" presId="urn:microsoft.com/office/officeart/2008/layout/LinedList"/>
    <dgm:cxn modelId="{0B4D374A-FC3C-407C-89BD-D7BB8A5F322B}" type="presParOf" srcId="{FDFB772E-216C-4EB7-8CD9-1A75B3A62A53}" destId="{362E4A1B-AD65-4483-9A9B-8EC00DC01E15}" srcOrd="0" destOrd="0" presId="urn:microsoft.com/office/officeart/2008/layout/LinedList"/>
    <dgm:cxn modelId="{7CF3CC99-90B2-45DD-9632-29BBF7874CEF}" type="presParOf" srcId="{FDFB772E-216C-4EB7-8CD9-1A75B3A62A53}" destId="{EF2B1F0A-2884-4CC5-9EF9-C0632F17CBE8}" srcOrd="1" destOrd="0" presId="urn:microsoft.com/office/officeart/2008/layout/LinedList"/>
    <dgm:cxn modelId="{7200F0F7-3F15-4EC2-B87A-6D210F978535}" type="presParOf" srcId="{EF2B1F0A-2884-4CC5-9EF9-C0632F17CBE8}" destId="{3C0C8AB9-AB59-41C0-ABEF-091C9D20023D}" srcOrd="0" destOrd="0" presId="urn:microsoft.com/office/officeart/2008/layout/LinedList"/>
    <dgm:cxn modelId="{323E9159-5257-4FEF-BDB1-185C115E0489}" type="presParOf" srcId="{EF2B1F0A-2884-4CC5-9EF9-C0632F17CBE8}" destId="{48236908-E618-4B7C-AE56-5025A5D894EC}" srcOrd="1" destOrd="0" presId="urn:microsoft.com/office/officeart/2008/layout/LinedList"/>
    <dgm:cxn modelId="{41406740-24D7-489F-BB6A-5795BC4FF3C4}" type="presParOf" srcId="{48236908-E618-4B7C-AE56-5025A5D894EC}" destId="{D9C22EA8-4208-46CD-9601-677E3FBCADEC}" srcOrd="0" destOrd="0" presId="urn:microsoft.com/office/officeart/2008/layout/LinedList"/>
    <dgm:cxn modelId="{3F3A59BC-F538-4A05-88B1-7CCB2D80E1AE}" type="presParOf" srcId="{48236908-E618-4B7C-AE56-5025A5D894EC}" destId="{A7DBC328-6967-4F5D-8BA4-E561910C7535}" srcOrd="1" destOrd="0" presId="urn:microsoft.com/office/officeart/2008/layout/LinedList"/>
    <dgm:cxn modelId="{F4A6EC5B-C3B6-47C4-8DD2-D11E73119494}" type="presParOf" srcId="{48236908-E618-4B7C-AE56-5025A5D894EC}" destId="{F0811038-387A-47EC-BEC9-863BBA5A7527}" srcOrd="2" destOrd="0" presId="urn:microsoft.com/office/officeart/2008/layout/LinedList"/>
    <dgm:cxn modelId="{2AEB1F49-AF48-4ED1-8292-A229452CA319}" type="presParOf" srcId="{EF2B1F0A-2884-4CC5-9EF9-C0632F17CBE8}" destId="{4C4DF7F3-4036-4027-B581-CB71C2989E7E}" srcOrd="2" destOrd="0" presId="urn:microsoft.com/office/officeart/2008/layout/LinedList"/>
    <dgm:cxn modelId="{C7E79613-8861-4F75-AD29-0AE079F8204F}" type="presParOf" srcId="{EF2B1F0A-2884-4CC5-9EF9-C0632F17CBE8}" destId="{7A0DB0C0-9174-4C11-9FA8-B2C9A633F543}" srcOrd="3" destOrd="0" presId="urn:microsoft.com/office/officeart/2008/layout/LinedList"/>
    <dgm:cxn modelId="{71D864F1-3925-4947-920A-FC8D86A25F52}" type="presParOf" srcId="{EF2B1F0A-2884-4CC5-9EF9-C0632F17CBE8}" destId="{4BAC5113-1105-4D26-BB62-F33B5E44C42C}" srcOrd="4" destOrd="0" presId="urn:microsoft.com/office/officeart/2008/layout/LinedList"/>
    <dgm:cxn modelId="{653974BB-4F40-48B0-B88F-FDF5900844A6}" type="presParOf" srcId="{4BAC5113-1105-4D26-BB62-F33B5E44C42C}" destId="{5D6FF798-9F21-4ACF-BFE9-0C37552CEFED}" srcOrd="0" destOrd="0" presId="urn:microsoft.com/office/officeart/2008/layout/LinedList"/>
    <dgm:cxn modelId="{1A5286A2-1DE3-4719-A974-53CCB525A4FD}" type="presParOf" srcId="{4BAC5113-1105-4D26-BB62-F33B5E44C42C}" destId="{89B10322-DCA6-46D3-8A75-D8855945A322}" srcOrd="1" destOrd="0" presId="urn:microsoft.com/office/officeart/2008/layout/LinedList"/>
    <dgm:cxn modelId="{E3C42104-D3E5-457E-95A7-A5308210FD3F}" type="presParOf" srcId="{4BAC5113-1105-4D26-BB62-F33B5E44C42C}" destId="{18422E35-5329-40F4-859B-67CB50219F89}" srcOrd="2" destOrd="0" presId="urn:microsoft.com/office/officeart/2008/layout/LinedList"/>
    <dgm:cxn modelId="{1EDC8262-4F5B-4958-B318-9FC1C7A3DDEC}" type="presParOf" srcId="{EF2B1F0A-2884-4CC5-9EF9-C0632F17CBE8}" destId="{C6E4FEFB-3293-4597-80EF-78B1406E082D}" srcOrd="5" destOrd="0" presId="urn:microsoft.com/office/officeart/2008/layout/LinedList"/>
    <dgm:cxn modelId="{B25EF682-C9C9-45CC-A3F9-80FF4B7C0704}" type="presParOf" srcId="{EF2B1F0A-2884-4CC5-9EF9-C0632F17CBE8}" destId="{9DFA6275-A00C-439B-BCFC-FF2FB62470F4}" srcOrd="6" destOrd="0" presId="urn:microsoft.com/office/officeart/2008/layout/LinedList"/>
    <dgm:cxn modelId="{947848E6-6D61-4682-BE29-14E9B9CDBAE0}" type="presParOf" srcId="{EF2B1F0A-2884-4CC5-9EF9-C0632F17CBE8}" destId="{ADCCD7E1-807E-42E4-B10B-258AB1967D12}" srcOrd="7" destOrd="0" presId="urn:microsoft.com/office/officeart/2008/layout/LinedList"/>
    <dgm:cxn modelId="{C767D9A4-D336-4970-8ABB-4A17DD377796}" type="presParOf" srcId="{ADCCD7E1-807E-42E4-B10B-258AB1967D12}" destId="{62B986DD-CF62-4089-8FC9-BFE61FDD76C2}" srcOrd="0" destOrd="0" presId="urn:microsoft.com/office/officeart/2008/layout/LinedList"/>
    <dgm:cxn modelId="{59941D62-1018-438A-9069-B4DFD98C1BAA}" type="presParOf" srcId="{ADCCD7E1-807E-42E4-B10B-258AB1967D12}" destId="{4D7D0BDA-C86C-46A2-9C42-F38776C2BCCF}" srcOrd="1" destOrd="0" presId="urn:microsoft.com/office/officeart/2008/layout/LinedList"/>
    <dgm:cxn modelId="{AB7D46CA-2E23-4C89-9D54-3A61F04CA410}" type="presParOf" srcId="{ADCCD7E1-807E-42E4-B10B-258AB1967D12}" destId="{A4B0D163-8C2C-4C71-B113-4D6E28710358}" srcOrd="2" destOrd="0" presId="urn:microsoft.com/office/officeart/2008/layout/LinedList"/>
    <dgm:cxn modelId="{7262D9CA-3D58-42D1-A9DA-21F3371D561B}" type="presParOf" srcId="{EF2B1F0A-2884-4CC5-9EF9-C0632F17CBE8}" destId="{1215F670-7B22-42A4-8DD7-E62014226081}" srcOrd="8" destOrd="0" presId="urn:microsoft.com/office/officeart/2008/layout/LinedList"/>
    <dgm:cxn modelId="{2B86BCDB-7E90-41DE-9DE4-95F7ECF53EDD}" type="presParOf" srcId="{EF2B1F0A-2884-4CC5-9EF9-C0632F17CBE8}" destId="{667B8B62-A8A5-4377-A9D3-EED854DB2F0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AA7B1-94ED-4CBE-A32E-502E296A76A2}" type="datetimeFigureOut">
              <a:rPr lang="ru-RU" smtClean="0"/>
              <a:t>16.11.2020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8764D-1263-4A67-9334-2A0F37FBFC17}" type="slidenum">
              <a:rPr lang="ru-RU" smtClean="0"/>
              <a:t>‹#›</a:t>
            </a:fld>
            <a:endParaRPr lang="ru-RU"/>
          </a:p>
        </p:txBody>
      </p:sp>
    </p:spTree>
    <p:extLst>
      <p:ext uri="{BB962C8B-B14F-4D97-AF65-F5344CB8AC3E}">
        <p14:creationId xmlns:p14="http://schemas.microsoft.com/office/powerpoint/2010/main" val="93413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 пяти показателей, два показателя «Доля заказов выполненных в срок», «Доля логистического» брака»  - это количественные показатели,</a:t>
            </a:r>
            <a:r>
              <a:rPr lang="ru-RU" baseline="0" dirty="0" smtClean="0"/>
              <a:t> а остальные качественные. </a:t>
            </a:r>
          </a:p>
          <a:p>
            <a:r>
              <a:rPr lang="ru-RU" baseline="0" dirty="0" smtClean="0"/>
              <a:t>Причем один из них «Отношение в к делу» - из области компетенции.</a:t>
            </a:r>
            <a:endParaRPr lang="ru-RU" dirty="0"/>
          </a:p>
        </p:txBody>
      </p:sp>
      <p:sp>
        <p:nvSpPr>
          <p:cNvPr id="4" name="Номер слайда 3"/>
          <p:cNvSpPr>
            <a:spLocks noGrp="1"/>
          </p:cNvSpPr>
          <p:nvPr>
            <p:ph type="sldNum" sz="quarter" idx="10"/>
          </p:nvPr>
        </p:nvSpPr>
        <p:spPr/>
        <p:txBody>
          <a:bodyPr/>
          <a:lstStyle/>
          <a:p>
            <a:fld id="{4238764D-1263-4A67-9334-2A0F37FBFC17}" type="slidenum">
              <a:rPr lang="ru-RU" smtClean="0"/>
              <a:t>143</a:t>
            </a:fld>
            <a:endParaRPr lang="ru-RU"/>
          </a:p>
        </p:txBody>
      </p:sp>
    </p:spTree>
    <p:extLst>
      <p:ext uri="{BB962C8B-B14F-4D97-AF65-F5344CB8AC3E}">
        <p14:creationId xmlns:p14="http://schemas.microsoft.com/office/powerpoint/2010/main" val="24926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Обработка</a:t>
            </a:r>
            <a:r>
              <a:rPr lang="ru-RU" baseline="0" dirty="0" smtClean="0"/>
              <a:t> заявок подразделений – количественный, остальные качественные.</a:t>
            </a:r>
            <a:endParaRPr lang="ru-RU" dirty="0"/>
          </a:p>
        </p:txBody>
      </p:sp>
      <p:sp>
        <p:nvSpPr>
          <p:cNvPr id="4" name="Номер слайда 3"/>
          <p:cNvSpPr>
            <a:spLocks noGrp="1"/>
          </p:cNvSpPr>
          <p:nvPr>
            <p:ph type="sldNum" sz="quarter" idx="10"/>
          </p:nvPr>
        </p:nvSpPr>
        <p:spPr/>
        <p:txBody>
          <a:bodyPr/>
          <a:lstStyle/>
          <a:p>
            <a:fld id="{4238764D-1263-4A67-9334-2A0F37FBFC17}" type="slidenum">
              <a:rPr lang="ru-RU" smtClean="0"/>
              <a:t>144</a:t>
            </a:fld>
            <a:endParaRPr lang="ru-RU"/>
          </a:p>
        </p:txBody>
      </p:sp>
    </p:spTree>
    <p:extLst>
      <p:ext uri="{BB962C8B-B14F-4D97-AF65-F5344CB8AC3E}">
        <p14:creationId xmlns:p14="http://schemas.microsoft.com/office/powerpoint/2010/main" val="31821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Из</a:t>
            </a:r>
            <a:r>
              <a:rPr lang="ru-RU" baseline="0" dirty="0" smtClean="0"/>
              <a:t> пяти показателей 4 – количественные, один качественный.</a:t>
            </a:r>
          </a:p>
          <a:p>
            <a:r>
              <a:rPr lang="ru-RU" baseline="0" dirty="0" smtClean="0"/>
              <a:t>Таким образом, мы с вами рассмотрели современные подходы к организации системы оплаты труда. </a:t>
            </a:r>
          </a:p>
          <a:p>
            <a:r>
              <a:rPr lang="ru-RU" baseline="0" dirty="0" smtClean="0"/>
              <a:t>Как правило, организации используют тарифную или бестарифную системы оплаты труда. Можно порекомендовать, например, повременную (сдельную на производстве) систему оплаты труда с</a:t>
            </a:r>
          </a:p>
          <a:p>
            <a:r>
              <a:rPr lang="ru-RU" baseline="0" dirty="0" smtClean="0"/>
              <a:t>применением премирования на основе определенных показателей эффективности.</a:t>
            </a:r>
            <a:endParaRPr lang="ru-RU" dirty="0"/>
          </a:p>
        </p:txBody>
      </p:sp>
      <p:sp>
        <p:nvSpPr>
          <p:cNvPr id="4" name="Номер слайда 3"/>
          <p:cNvSpPr>
            <a:spLocks noGrp="1"/>
          </p:cNvSpPr>
          <p:nvPr>
            <p:ph type="sldNum" sz="quarter" idx="10"/>
          </p:nvPr>
        </p:nvSpPr>
        <p:spPr/>
        <p:txBody>
          <a:bodyPr/>
          <a:lstStyle/>
          <a:p>
            <a:fld id="{4238764D-1263-4A67-9334-2A0F37FBFC17}" type="slidenum">
              <a:rPr lang="ru-RU" smtClean="0"/>
              <a:t>145</a:t>
            </a:fld>
            <a:endParaRPr lang="ru-RU"/>
          </a:p>
        </p:txBody>
      </p:sp>
    </p:spTree>
    <p:extLst>
      <p:ext uri="{BB962C8B-B14F-4D97-AF65-F5344CB8AC3E}">
        <p14:creationId xmlns:p14="http://schemas.microsoft.com/office/powerpoint/2010/main" val="367063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729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184550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417790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30C5878-EE8A-4428-BC83-F45024C7E15D}" type="datetimeFigureOut">
              <a:rPr lang="ru-RU" smtClean="0"/>
              <a:t>16.11.2020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30C5878-EE8A-4428-BC83-F45024C7E15D}" type="datetimeFigureOut">
              <a:rPr lang="ru-RU" smtClean="0"/>
              <a:t>16.11.2020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3994489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72DB6E7-60AB-4748-BEF3-752BBA740CBF}"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30C5878-EE8A-4428-BC83-F45024C7E15D}" type="datetimeFigureOut">
              <a:rPr lang="ru-RU" smtClean="0"/>
              <a:t>16.11.2020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30C5878-EE8A-4428-BC83-F45024C7E15D}" type="datetimeFigureOut">
              <a:rPr lang="ru-RU" smtClean="0"/>
              <a:t>16.11.2020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3241337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72DB6E7-60AB-4748-BEF3-752BBA740CBF}"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DB6E7-60AB-4748-BEF3-752BBA740CBF}"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DB6E7-60AB-4748-BEF3-752BBA740CBF}"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30C5878-EE8A-4428-BC83-F45024C7E15D}" type="datetimeFigureOut">
              <a:rPr lang="ru-RU" smtClean="0"/>
              <a:t>16.11.2020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30C5878-EE8A-4428-BC83-F45024C7E15D}" type="datetimeFigureOut">
              <a:rPr lang="ru-RU" smtClean="0"/>
              <a:t>16.11.2020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262061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0C5878-EE8A-4428-BC83-F45024C7E15D}" type="datetimeFigureOut">
              <a:rPr lang="ru-RU" smtClean="0"/>
              <a:t>16.11.2020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DB6E7-60AB-4748-BEF3-752BBA740CBF}"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2DB6E7-60AB-4748-BEF3-752BBA740CBF}"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DB6E7-60AB-4748-BEF3-752BBA740CBF}"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0C5878-EE8A-4428-BC83-F45024C7E15D}" type="datetimeFigureOut">
              <a:rPr lang="ru-RU" smtClean="0"/>
              <a:t>16.11.2020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2DB6E7-60AB-4748-BEF3-752BBA740CBF}"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30C5878-EE8A-4428-BC83-F45024C7E15D}" type="datetimeFigureOut">
              <a:rPr lang="ru-RU" smtClean="0"/>
              <a:t>16.11.2020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572DB6E7-60AB-4748-BEF3-752BBA740CB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0C5878-EE8A-4428-BC83-F45024C7E15D}" type="datetimeFigureOut">
              <a:rPr lang="ru-RU" smtClean="0"/>
              <a:t>16.11.2020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2726711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130C5878-EE8A-4428-BC83-F45024C7E15D}" type="datetimeFigureOut">
              <a:rPr lang="ru-RU" smtClean="0"/>
              <a:t>16.11.2020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572DB6E7-60AB-4748-BEF3-752BBA740CBF}"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72DB6E7-60AB-4748-BEF3-752BBA740CBF}"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72DB6E7-60AB-4748-BEF3-752BBA740CB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291050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0C5878-EE8A-4428-BC83-F45024C7E15D}" type="datetimeFigureOut">
              <a:rPr lang="ru-RU" smtClean="0"/>
              <a:t>16.11.2020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214723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159909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C5878-EE8A-4428-BC83-F45024C7E15D}" type="datetimeFigureOut">
              <a:rPr lang="ru-RU" smtClean="0"/>
              <a:t>16.11.2020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2DB6E7-60AB-4748-BEF3-752BBA740CBF}" type="slidenum">
              <a:rPr lang="ru-RU" smtClean="0"/>
              <a:t>‹#›</a:t>
            </a:fld>
            <a:endParaRPr lang="ru-RU"/>
          </a:p>
        </p:txBody>
      </p:sp>
    </p:spTree>
    <p:extLst>
      <p:ext uri="{BB962C8B-B14F-4D97-AF65-F5344CB8AC3E}">
        <p14:creationId xmlns:p14="http://schemas.microsoft.com/office/powerpoint/2010/main" val="116862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C5878-EE8A-4428-BC83-F45024C7E15D}" type="datetimeFigureOut">
              <a:rPr lang="ru-RU" smtClean="0"/>
              <a:t>16.11.2020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DB6E7-60AB-4748-BEF3-752BBA740CBF}" type="slidenum">
              <a:rPr lang="ru-RU" smtClean="0"/>
              <a:t>‹#›</a:t>
            </a:fld>
            <a:endParaRPr lang="ru-RU"/>
          </a:p>
        </p:txBody>
      </p:sp>
    </p:spTree>
    <p:extLst>
      <p:ext uri="{BB962C8B-B14F-4D97-AF65-F5344CB8AC3E}">
        <p14:creationId xmlns:p14="http://schemas.microsoft.com/office/powerpoint/2010/main" val="38806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72DB6E7-60AB-4748-BEF3-752BBA740CB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72DB6E7-60AB-4748-BEF3-752BBA740CB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0C5878-EE8A-4428-BC83-F45024C7E15D}" type="datetimeFigureOut">
              <a:rPr lang="ru-RU" smtClean="0"/>
              <a:t>16.11.2020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72DB6E7-60AB-4748-BEF3-752BBA740CBF}"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30C5878-EE8A-4428-BC83-F45024C7E15D}" type="datetimeFigureOut">
              <a:rPr lang="ru-RU" smtClean="0"/>
              <a:t>16.11.2020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72DB6E7-60AB-4748-BEF3-752BBA740CB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udit-it.ru/terms/agreements/bonu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audit-it.ru/terms/trud/zarabotnaya_plata.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28801"/>
            <a:ext cx="7772400" cy="1971650"/>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Оплата</a:t>
            </a:r>
            <a:r>
              <a:rPr lang="ru-RU" b="1" dirty="0" smtClean="0"/>
              <a:t> </a:t>
            </a:r>
            <a:r>
              <a:rPr lang="ru-RU" b="1" dirty="0"/>
              <a:t>труда на предприятиях малого </a:t>
            </a:r>
            <a:r>
              <a:rPr lang="ru-RU" b="1" dirty="0" smtClean="0"/>
              <a:t>бизнеса</a:t>
            </a:r>
            <a:r>
              <a:rPr lang="ru-RU" b="1" dirty="0"/>
              <a:t/>
            </a:r>
            <a:br>
              <a:rPr lang="ru-RU" b="1" dirty="0"/>
            </a:br>
            <a:endParaRPr lang="ru-RU" b="1" dirty="0"/>
          </a:p>
        </p:txBody>
      </p:sp>
      <p:sp>
        <p:nvSpPr>
          <p:cNvPr id="3" name="Подзаголовок 2"/>
          <p:cNvSpPr>
            <a:spLocks noGrp="1"/>
          </p:cNvSpPr>
          <p:nvPr>
            <p:ph type="subTitle" idx="1"/>
          </p:nvPr>
        </p:nvSpPr>
        <p:spPr/>
        <p:txBody>
          <a:bodyPr>
            <a:normAutofit/>
          </a:bodyPr>
          <a:lstStyle/>
          <a:p>
            <a:pPr algn="r"/>
            <a:r>
              <a:rPr lang="ru-RU" sz="2400" b="1" dirty="0" smtClean="0"/>
              <a:t>Семинар проводит</a:t>
            </a:r>
          </a:p>
          <a:p>
            <a:pPr algn="r"/>
            <a:r>
              <a:rPr lang="ru-RU" sz="2400" b="1" dirty="0" smtClean="0"/>
              <a:t>Группа компаний «Финансовые эксперты» </a:t>
            </a:r>
          </a:p>
          <a:p>
            <a:pPr algn="r"/>
            <a:r>
              <a:rPr lang="ru-RU" sz="2400" b="1" dirty="0" smtClean="0"/>
              <a:t>г. Иркутск</a:t>
            </a:r>
            <a:endParaRPr lang="ru-RU" sz="2400" b="1" dirty="0"/>
          </a:p>
        </p:txBody>
      </p:sp>
    </p:spTree>
    <p:extLst>
      <p:ext uri="{BB962C8B-B14F-4D97-AF65-F5344CB8AC3E}">
        <p14:creationId xmlns:p14="http://schemas.microsoft.com/office/powerpoint/2010/main" val="357771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432048"/>
          </a:xfrm>
        </p:spPr>
        <p:txBody>
          <a:bodyPr>
            <a:noAutofit/>
          </a:bodyPr>
          <a:lstStyle/>
          <a:p>
            <a:r>
              <a:rPr lang="ru-RU" sz="1800" dirty="0" smtClean="0">
                <a:solidFill>
                  <a:srgbClr val="FF0000"/>
                </a:solidFill>
              </a:rPr>
              <a:t>Почему не работает старая система оплаты труда?</a:t>
            </a:r>
            <a:endParaRPr lang="ru-RU" sz="1800" dirty="0">
              <a:solidFill>
                <a:srgbClr val="FF0000"/>
              </a:solidFill>
            </a:endParaRPr>
          </a:p>
        </p:txBody>
      </p:sp>
      <p:sp>
        <p:nvSpPr>
          <p:cNvPr id="3" name="Объект 2"/>
          <p:cNvSpPr>
            <a:spLocks noGrp="1"/>
          </p:cNvSpPr>
          <p:nvPr>
            <p:ph idx="1"/>
          </p:nvPr>
        </p:nvSpPr>
        <p:spPr>
          <a:xfrm>
            <a:off x="457200" y="1124744"/>
            <a:ext cx="8229600" cy="5001419"/>
          </a:xfrm>
        </p:spPr>
        <p:txBody>
          <a:bodyPr>
            <a:normAutofit/>
          </a:bodyPr>
          <a:lstStyle/>
          <a:p>
            <a:r>
              <a:rPr lang="ru-RU" sz="2800" b="1" dirty="0" smtClean="0">
                <a:solidFill>
                  <a:srgbClr val="FF0000"/>
                </a:solidFill>
              </a:rPr>
              <a:t>Собственник: </a:t>
            </a:r>
          </a:p>
          <a:p>
            <a:endParaRPr lang="ru-RU" sz="2400" b="1" dirty="0">
              <a:solidFill>
                <a:srgbClr val="FF0000"/>
              </a:solidFill>
            </a:endParaRPr>
          </a:p>
          <a:p>
            <a:endParaRPr lang="ru-RU" sz="2400" b="1" dirty="0" smtClean="0">
              <a:solidFill>
                <a:srgbClr val="FF0000"/>
              </a:solidFill>
            </a:endParaRPr>
          </a:p>
          <a:p>
            <a:endParaRPr lang="ru-RU" sz="2400" b="1" dirty="0">
              <a:solidFill>
                <a:srgbClr val="FF0000"/>
              </a:solidFill>
            </a:endParaRPr>
          </a:p>
          <a:p>
            <a:endParaRPr lang="ru-RU" sz="2400" b="1" dirty="0" smtClean="0">
              <a:solidFill>
                <a:srgbClr val="FF0000"/>
              </a:solidFill>
            </a:endParaRPr>
          </a:p>
          <a:p>
            <a:endParaRPr lang="ru-RU" sz="2400" b="1" dirty="0">
              <a:solidFill>
                <a:srgbClr val="FF0000"/>
              </a:solidFill>
            </a:endParaRPr>
          </a:p>
          <a:p>
            <a:endParaRPr lang="ru-RU" sz="2400" b="1" dirty="0" smtClean="0">
              <a:solidFill>
                <a:srgbClr val="FF0000"/>
              </a:solidFill>
            </a:endParaRPr>
          </a:p>
          <a:p>
            <a:endParaRPr lang="ru-RU" sz="2800" dirty="0" smtClean="0">
              <a:solidFill>
                <a:srgbClr val="FF0000"/>
              </a:solidFill>
            </a:endParaRPr>
          </a:p>
          <a:p>
            <a:r>
              <a:rPr lang="ru-RU" sz="2800" b="1" dirty="0" smtClean="0">
                <a:solidFill>
                  <a:srgbClr val="FF0000"/>
                </a:solidFill>
              </a:rPr>
              <a:t>Позиция собственника справедлива</a:t>
            </a:r>
            <a:r>
              <a:rPr lang="ru-RU" sz="2400" b="1" dirty="0"/>
              <a:t>, потому что экономически целесообразнее будет, если рост доходности будет опережать рост расходов на ФОТ.</a:t>
            </a:r>
            <a:endParaRPr lang="ru-RU" sz="2400" b="1" dirty="0" smtClean="0">
              <a:solidFill>
                <a:srgbClr val="FF0000"/>
              </a:solidFill>
            </a:endParaRPr>
          </a:p>
          <a:p>
            <a:endParaRPr lang="ru-RU" b="1" dirty="0"/>
          </a:p>
        </p:txBody>
      </p:sp>
      <p:graphicFrame>
        <p:nvGraphicFramePr>
          <p:cNvPr id="4" name="Таблица 3"/>
          <p:cNvGraphicFramePr>
            <a:graphicFrameLocks noGrp="1"/>
          </p:cNvGraphicFramePr>
          <p:nvPr>
            <p:extLst>
              <p:ext uri="{D42A27DB-BD31-4B8C-83A1-F6EECF244321}">
                <p14:modId xmlns:p14="http://schemas.microsoft.com/office/powerpoint/2010/main" val="2772142722"/>
              </p:ext>
            </p:extLst>
          </p:nvPr>
        </p:nvGraphicFramePr>
        <p:xfrm>
          <a:off x="1547664" y="1628801"/>
          <a:ext cx="6096000" cy="2886040"/>
        </p:xfrm>
        <a:graphic>
          <a:graphicData uri="http://schemas.openxmlformats.org/drawingml/2006/table">
            <a:tbl>
              <a:tblPr firstRow="1" bandRow="1">
                <a:tableStyleId>{5C22544A-7EE6-4342-B048-85BDC9FD1C3A}</a:tableStyleId>
              </a:tblPr>
              <a:tblGrid>
                <a:gridCol w="6096000"/>
              </a:tblGrid>
              <a:tr h="1080119">
                <a:tc>
                  <a:txBody>
                    <a:bodyPr/>
                    <a:lstStyle/>
                    <a:p>
                      <a:r>
                        <a:rPr lang="ru-RU" sz="2400" b="1" i="0" kern="1200" dirty="0" smtClean="0">
                          <a:solidFill>
                            <a:schemeClr val="lt1"/>
                          </a:solidFill>
                          <a:effectLst/>
                          <a:latin typeface="+mn-lt"/>
                          <a:ea typeface="+mn-ea"/>
                          <a:cs typeface="+mn-cs"/>
                        </a:rPr>
                        <a:t>Нет смысла бесконечно наращивать объем заработной платы в прямом соотношении с ростом бизнеса</a:t>
                      </a:r>
                      <a:endParaRPr lang="ru-RU" sz="2400" b="1" dirty="0"/>
                    </a:p>
                  </a:txBody>
                  <a:tcPr/>
                </a:tc>
              </a:tr>
              <a:tr h="821349">
                <a:tc>
                  <a:txBody>
                    <a:bodyPr/>
                    <a:lstStyle/>
                    <a:p>
                      <a:r>
                        <a:rPr lang="ru-RU" sz="2400" b="1" i="0" kern="1200" dirty="0" smtClean="0">
                          <a:solidFill>
                            <a:schemeClr val="dk1"/>
                          </a:solidFill>
                          <a:effectLst/>
                          <a:latin typeface="+mn-lt"/>
                          <a:ea typeface="+mn-ea"/>
                          <a:cs typeface="+mn-cs"/>
                        </a:rPr>
                        <a:t>Эти расходы после достижения и фиксации доли на рынке теряют мотивационный эффект и превращаются в убытки. </a:t>
                      </a:r>
                      <a:endParaRPr lang="ru-RU" sz="2400" b="1" dirty="0"/>
                    </a:p>
                  </a:txBody>
                  <a:tcPr/>
                </a:tc>
              </a:tr>
              <a:tr h="508600">
                <a:tc>
                  <a:txBody>
                    <a:bodyPr/>
                    <a:lstStyle/>
                    <a:p>
                      <a:r>
                        <a:rPr lang="ru-RU" sz="2400" b="1" i="0" kern="1200" dirty="0" smtClean="0">
                          <a:solidFill>
                            <a:srgbClr val="FF0000"/>
                          </a:solidFill>
                          <a:effectLst/>
                          <a:latin typeface="+mn-lt"/>
                          <a:ea typeface="+mn-ea"/>
                          <a:cs typeface="+mn-cs"/>
                        </a:rPr>
                        <a:t>«Зачем такой рост расходов на ФОТ?»</a:t>
                      </a:r>
                      <a:endParaRPr lang="ru-RU" sz="2400" b="1" dirty="0">
                        <a:solidFill>
                          <a:srgbClr val="FF0000"/>
                        </a:solidFill>
                      </a:endParaRPr>
                    </a:p>
                  </a:txBody>
                  <a:tcPr/>
                </a:tc>
              </a:tr>
            </a:tbl>
          </a:graphicData>
        </a:graphic>
      </p:graphicFrame>
    </p:spTree>
    <p:extLst>
      <p:ext uri="{BB962C8B-B14F-4D97-AF65-F5344CB8AC3E}">
        <p14:creationId xmlns:p14="http://schemas.microsoft.com/office/powerpoint/2010/main" val="25740634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85000" lnSpcReduction="10000"/>
          </a:bodyPr>
          <a:lstStyle/>
          <a:p>
            <a:pPr marL="0" indent="0" algn="just">
              <a:buNone/>
            </a:pPr>
            <a:r>
              <a:rPr lang="ru-RU" b="1" i="1" u="sng" dirty="0"/>
              <a:t>Этап 2. Отбор компаний по сформированным критериям.</a:t>
            </a:r>
            <a:r>
              <a:rPr lang="ru-RU" b="1" u="sng" dirty="0"/>
              <a:t> </a:t>
            </a:r>
            <a:endParaRPr lang="ru-RU" b="1" u="sng" dirty="0" smtClean="0"/>
          </a:p>
          <a:p>
            <a:pPr marL="0" indent="0" algn="just">
              <a:buNone/>
            </a:pPr>
            <a:r>
              <a:rPr lang="ru-RU" dirty="0" smtClean="0"/>
              <a:t>На </a:t>
            </a:r>
            <a:r>
              <a:rPr lang="ru-RU" dirty="0"/>
              <a:t>данном этапе необходимо сформировать критерии, по которым следует отбирать компании в исследование. Это могут быть такие параметры, как численность персонала, местонахождение, профиль деятельности, должностные обязанности и т. п. Также в ходе исследования необходимо уделить особое внимание следующим параметрам, связанным с оплатой труда и мотивацией: постоянная часть (оклад, доплаты); переменная часть (бонус, премии); социальный пакет (включая гарантии, предусмотренные ТК РФ).</a:t>
            </a:r>
          </a:p>
        </p:txBody>
      </p:sp>
    </p:spTree>
    <p:extLst>
      <p:ext uri="{BB962C8B-B14F-4D97-AF65-F5344CB8AC3E}">
        <p14:creationId xmlns:p14="http://schemas.microsoft.com/office/powerpoint/2010/main" val="10141652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77500" lnSpcReduction="20000"/>
          </a:bodyPr>
          <a:lstStyle/>
          <a:p>
            <a:pPr marL="0" indent="0" algn="just">
              <a:buNone/>
            </a:pPr>
            <a:r>
              <a:rPr lang="ru-RU" dirty="0" smtClean="0"/>
              <a:t>   Сравнивая </a:t>
            </a:r>
            <a:r>
              <a:rPr lang="ru-RU" dirty="0"/>
              <a:t>заработную плату специалистов различных компаний, следует исходить из выполняемых ими функций, а не из названия должности. </a:t>
            </a:r>
            <a:endParaRPr lang="ru-RU" dirty="0" smtClean="0"/>
          </a:p>
          <a:p>
            <a:pPr marL="0" indent="0" algn="just">
              <a:buNone/>
            </a:pPr>
            <a:r>
              <a:rPr lang="ru-RU" dirty="0"/>
              <a:t> </a:t>
            </a:r>
            <a:r>
              <a:rPr lang="ru-RU" dirty="0" smtClean="0"/>
              <a:t>   При </a:t>
            </a:r>
            <a:r>
              <a:rPr lang="ru-RU" dirty="0"/>
              <a:t>этом отбирать надо только идентичные или сходные по нескольким параметрам позиции. </a:t>
            </a:r>
            <a:endParaRPr lang="ru-RU" dirty="0" smtClean="0"/>
          </a:p>
          <a:p>
            <a:pPr marL="0" indent="0" algn="just">
              <a:buNone/>
            </a:pPr>
            <a:r>
              <a:rPr lang="ru-RU" dirty="0"/>
              <a:t> </a:t>
            </a:r>
            <a:r>
              <a:rPr lang="ru-RU" dirty="0" smtClean="0"/>
              <a:t>   Не </a:t>
            </a:r>
            <a:r>
              <a:rPr lang="ru-RU" dirty="0"/>
              <a:t>стоит ограничиваться только анализом объявлений – стоит обратиться к представителям работодателей, предлагающих эти вакансии, и получить дополнительную информацию об объеме работы, требуемом профессиональном опыте кандидата, уровне зарплаты в течение испытательного срока и после его успешного прохождения, системе оплаты труда</a:t>
            </a:r>
            <a:r>
              <a:rPr lang="ru-RU" dirty="0" smtClean="0"/>
              <a:t>.</a:t>
            </a:r>
          </a:p>
          <a:p>
            <a:pPr marL="0" indent="0" algn="just">
              <a:buNone/>
            </a:pPr>
            <a:r>
              <a:rPr lang="ru-RU" dirty="0"/>
              <a:t> </a:t>
            </a:r>
            <a:r>
              <a:rPr lang="ru-RU" dirty="0" smtClean="0"/>
              <a:t>   </a:t>
            </a:r>
            <a:r>
              <a:rPr lang="ru-RU" dirty="0"/>
              <a:t>Такая необходимость возникает, поскольку </a:t>
            </a:r>
            <a:r>
              <a:rPr lang="ru-RU" dirty="0" smtClean="0"/>
              <a:t>не </a:t>
            </a:r>
            <a:r>
              <a:rPr lang="ru-RU" dirty="0"/>
              <a:t>все компании указывают в объявлении о вакансии точный размер зарплаты, а некоторые и вовсе этого не делают.</a:t>
            </a:r>
          </a:p>
        </p:txBody>
      </p:sp>
    </p:spTree>
    <p:extLst>
      <p:ext uri="{BB962C8B-B14F-4D97-AF65-F5344CB8AC3E}">
        <p14:creationId xmlns:p14="http://schemas.microsoft.com/office/powerpoint/2010/main" val="38243087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77500" lnSpcReduction="20000"/>
          </a:bodyPr>
          <a:lstStyle/>
          <a:p>
            <a:pPr marL="0" indent="0">
              <a:buNone/>
            </a:pPr>
            <a:r>
              <a:rPr lang="ru-RU" b="1" i="1" u="sng" dirty="0"/>
              <a:t>Этап 3. Расчет показателей для анализа.</a:t>
            </a:r>
            <a:r>
              <a:rPr lang="ru-RU" b="1" u="sng" dirty="0"/>
              <a:t> </a:t>
            </a:r>
            <a:endParaRPr lang="ru-RU" b="1" u="sng" dirty="0" smtClean="0"/>
          </a:p>
          <a:p>
            <a:pPr marL="0" indent="0" algn="just">
              <a:buNone/>
            </a:pPr>
            <a:r>
              <a:rPr lang="ru-RU" dirty="0" smtClean="0"/>
              <a:t>  На этом </a:t>
            </a:r>
            <a:r>
              <a:rPr lang="ru-RU" dirty="0"/>
              <a:t>этапе необходимо определить средний уровень заработной платы по каждой позиции: суммировать полученные в ходе анализа показатели и разделить их на количество объявлений о вакансиях, т. е. найти среднее арифметическое. </a:t>
            </a:r>
            <a:endParaRPr lang="ru-RU" dirty="0" smtClean="0"/>
          </a:p>
          <a:p>
            <a:pPr marL="0" indent="0" algn="just">
              <a:buNone/>
            </a:pPr>
            <a:r>
              <a:rPr lang="ru-RU" dirty="0"/>
              <a:t> </a:t>
            </a:r>
            <a:r>
              <a:rPr lang="ru-RU" dirty="0" smtClean="0"/>
              <a:t>  Для </a:t>
            </a:r>
            <a:r>
              <a:rPr lang="ru-RU" dirty="0"/>
              <a:t>удобства можно составить таблицу с размером предлагаемой зарплаты по рассматриваемым должностям за определенный период </a:t>
            </a:r>
            <a:r>
              <a:rPr lang="ru-RU" dirty="0" smtClean="0"/>
              <a:t>времени. </a:t>
            </a:r>
          </a:p>
          <a:p>
            <a:pPr marL="0" indent="0" algn="just">
              <a:buNone/>
            </a:pPr>
            <a:r>
              <a:rPr lang="ru-RU" dirty="0"/>
              <a:t> </a:t>
            </a:r>
            <a:r>
              <a:rPr lang="ru-RU" dirty="0" smtClean="0"/>
              <a:t>   </a:t>
            </a:r>
            <a:r>
              <a:rPr lang="ru-RU" dirty="0"/>
              <a:t>В ней будут содержаться данные по заработной плате и с указанием должностных обязанностей выбранных позиций, минимального и максимального уровня дохода работника, а также данные по структуре системы стимулирования (здесь должны быть отражены доля зарплаты, премий, соц. пакета и др. составляющих материальной системы стимулирования).</a:t>
            </a:r>
          </a:p>
        </p:txBody>
      </p:sp>
    </p:spTree>
    <p:extLst>
      <p:ext uri="{BB962C8B-B14F-4D97-AF65-F5344CB8AC3E}">
        <p14:creationId xmlns:p14="http://schemas.microsoft.com/office/powerpoint/2010/main" val="250787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836712"/>
            <a:ext cx="8229600" cy="5289451"/>
          </a:xfrm>
        </p:spPr>
        <p:txBody>
          <a:bodyPr>
            <a:normAutofit fontScale="92500" lnSpcReduction="10000"/>
          </a:bodyPr>
          <a:lstStyle/>
          <a:p>
            <a:pPr marL="0" indent="0" algn="just">
              <a:buNone/>
            </a:pPr>
            <a:r>
              <a:rPr lang="ru-RU" b="1" i="1" u="sng" dirty="0"/>
              <a:t>Этап 4. Корректировка полученных значений.</a:t>
            </a:r>
            <a:r>
              <a:rPr lang="ru-RU" b="1" u="sng" dirty="0"/>
              <a:t> </a:t>
            </a:r>
            <a:endParaRPr lang="ru-RU" b="1" u="sng" dirty="0" smtClean="0"/>
          </a:p>
          <a:p>
            <a:pPr marL="0" indent="0" algn="just">
              <a:buNone/>
            </a:pPr>
            <a:r>
              <a:rPr lang="ru-RU" dirty="0" smtClean="0"/>
              <a:t>    Далее </a:t>
            </a:r>
            <a:r>
              <a:rPr lang="ru-RU" dirty="0"/>
              <a:t>необходимо скорректировать полученное значение с учетом всех факторов, способных повлиять на рынок труда и, соответственно, размер заработной платы. </a:t>
            </a:r>
            <a:endParaRPr lang="ru-RU" dirty="0" smtClean="0"/>
          </a:p>
          <a:p>
            <a:pPr marL="0" indent="0" algn="just">
              <a:buNone/>
            </a:pPr>
            <a:r>
              <a:rPr lang="ru-RU" dirty="0"/>
              <a:t> </a:t>
            </a:r>
            <a:r>
              <a:rPr lang="ru-RU" dirty="0" smtClean="0"/>
              <a:t>   Надо </a:t>
            </a:r>
            <a:r>
              <a:rPr lang="ru-RU" dirty="0"/>
              <a:t>понимать, что получить абсолютно точные цифры невозможно. </a:t>
            </a:r>
            <a:endParaRPr lang="ru-RU" dirty="0" smtClean="0"/>
          </a:p>
          <a:p>
            <a:pPr marL="0" indent="0" algn="just">
              <a:buNone/>
            </a:pPr>
            <a:r>
              <a:rPr lang="ru-RU" dirty="0"/>
              <a:t> </a:t>
            </a:r>
            <a:r>
              <a:rPr lang="ru-RU" dirty="0" smtClean="0"/>
              <a:t>   Существует </a:t>
            </a:r>
            <a:r>
              <a:rPr lang="ru-RU" dirty="0"/>
              <a:t>диапазон, в пределах которого значения будут колебаться, – он тем шире, чем менее востребована позиция и чем больше рынок потенциальных соискателей.</a:t>
            </a:r>
          </a:p>
        </p:txBody>
      </p:sp>
    </p:spTree>
    <p:extLst>
      <p:ext uri="{BB962C8B-B14F-4D97-AF65-F5344CB8AC3E}">
        <p14:creationId xmlns:p14="http://schemas.microsoft.com/office/powerpoint/2010/main" val="3983672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a:buNone/>
            </a:pPr>
            <a:r>
              <a:rPr lang="ru-RU" dirty="0" smtClean="0"/>
              <a:t>   По </a:t>
            </a:r>
            <a:r>
              <a:rPr lang="ru-RU" dirty="0"/>
              <a:t>итогам проведения мониторинга необходимо составить отчет по тем позициям, в которых заинтересована компания, </a:t>
            </a:r>
            <a:r>
              <a:rPr lang="ru-RU" dirty="0">
                <a:solidFill>
                  <a:srgbClr val="0070C0"/>
                </a:solidFill>
              </a:rPr>
              <a:t>в виде таблицы. </a:t>
            </a:r>
            <a:endParaRPr lang="ru-RU" dirty="0" smtClean="0">
              <a:solidFill>
                <a:srgbClr val="0070C0"/>
              </a:solidFill>
            </a:endParaRPr>
          </a:p>
          <a:p>
            <a:pPr marL="0" indent="0">
              <a:buNone/>
            </a:pPr>
            <a:r>
              <a:rPr lang="ru-RU" dirty="0"/>
              <a:t> </a:t>
            </a:r>
            <a:r>
              <a:rPr lang="ru-RU" dirty="0" smtClean="0"/>
              <a:t>  </a:t>
            </a:r>
            <a:r>
              <a:rPr lang="ru-RU" i="1" dirty="0" smtClean="0">
                <a:solidFill>
                  <a:srgbClr val="0070C0"/>
                </a:solidFill>
              </a:rPr>
              <a:t>Она </a:t>
            </a:r>
            <a:r>
              <a:rPr lang="ru-RU" i="1" dirty="0">
                <a:solidFill>
                  <a:srgbClr val="0070C0"/>
                </a:solidFill>
              </a:rPr>
              <a:t>может содержать следующие разделы:</a:t>
            </a:r>
          </a:p>
          <a:p>
            <a:r>
              <a:rPr lang="ru-RU" dirty="0" smtClean="0"/>
              <a:t>наименование </a:t>
            </a:r>
            <a:r>
              <a:rPr lang="ru-RU" dirty="0"/>
              <a:t>должности;</a:t>
            </a:r>
          </a:p>
          <a:p>
            <a:r>
              <a:rPr lang="ru-RU" dirty="0" smtClean="0"/>
              <a:t>составляющие </a:t>
            </a:r>
            <a:r>
              <a:rPr lang="ru-RU" dirty="0"/>
              <a:t>зарплаты и стимулирующих выплат;</a:t>
            </a:r>
          </a:p>
          <a:p>
            <a:r>
              <a:rPr lang="ru-RU" dirty="0" smtClean="0"/>
              <a:t>минимальный </a:t>
            </a:r>
            <a:r>
              <a:rPr lang="ru-RU" dirty="0"/>
              <a:t>размер заработной платы;</a:t>
            </a:r>
          </a:p>
          <a:p>
            <a:r>
              <a:rPr lang="ru-RU" dirty="0" smtClean="0"/>
              <a:t>максимальный </a:t>
            </a:r>
            <a:r>
              <a:rPr lang="ru-RU" dirty="0"/>
              <a:t>размер заработной платы;</a:t>
            </a:r>
          </a:p>
          <a:p>
            <a:r>
              <a:rPr lang="ru-RU" dirty="0" smtClean="0"/>
              <a:t>среднее </a:t>
            </a:r>
            <a:r>
              <a:rPr lang="ru-RU" dirty="0"/>
              <a:t>значение заработной платы (среднее арифметическое всех </a:t>
            </a:r>
            <a:r>
              <a:rPr lang="ru-RU" dirty="0" smtClean="0"/>
              <a:t>значений</a:t>
            </a:r>
            <a:r>
              <a:rPr lang="ru-RU" dirty="0"/>
              <a:t>, полученных по каждой должности);</a:t>
            </a:r>
          </a:p>
          <a:p>
            <a:r>
              <a:rPr lang="ru-RU" dirty="0" smtClean="0"/>
              <a:t>наиболее </a:t>
            </a:r>
            <a:r>
              <a:rPr lang="ru-RU" dirty="0"/>
              <a:t>часто встречающееся значение заработной платы.</a:t>
            </a:r>
          </a:p>
          <a:p>
            <a:pPr marL="0" indent="0">
              <a:buNone/>
            </a:pPr>
            <a:endParaRPr lang="ru-RU" dirty="0" smtClean="0"/>
          </a:p>
          <a:p>
            <a:pPr marL="0" indent="0">
              <a:buNone/>
            </a:pPr>
            <a:r>
              <a:rPr lang="ru-RU" dirty="0"/>
              <a:t> </a:t>
            </a:r>
            <a:r>
              <a:rPr lang="ru-RU" dirty="0" smtClean="0"/>
              <a:t>    В </a:t>
            </a:r>
            <a:r>
              <a:rPr lang="ru-RU" dirty="0"/>
              <a:t>отчете также должна быть указана сфера деятельности компаний, включенных в анализ: строительство, производство товаров народного потребления и их дистрибуция, приборостроение, деревообработка, полиграфия и т. д.</a:t>
            </a:r>
          </a:p>
          <a:p>
            <a:endParaRPr lang="ru-RU" dirty="0"/>
          </a:p>
        </p:txBody>
      </p:sp>
    </p:spTree>
    <p:extLst>
      <p:ext uri="{BB962C8B-B14F-4D97-AF65-F5344CB8AC3E}">
        <p14:creationId xmlns:p14="http://schemas.microsoft.com/office/powerpoint/2010/main" val="9786358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251520" y="836712"/>
            <a:ext cx="8229600" cy="5616624"/>
          </a:xfrm>
        </p:spPr>
        <p:txBody>
          <a:bodyPr>
            <a:normAutofit fontScale="70000" lnSpcReduction="20000"/>
          </a:bodyPr>
          <a:lstStyle/>
          <a:p>
            <a:pPr marL="0" indent="0">
              <a:buNone/>
            </a:pPr>
            <a:r>
              <a:rPr lang="ru-RU" b="1" dirty="0" smtClean="0">
                <a:solidFill>
                  <a:srgbClr val="0070C0"/>
                </a:solidFill>
              </a:rPr>
              <a:t>2</a:t>
            </a:r>
            <a:r>
              <a:rPr lang="en-US" b="1" dirty="0" smtClean="0">
                <a:solidFill>
                  <a:srgbClr val="0070C0"/>
                </a:solidFill>
              </a:rPr>
              <a:t>)</a:t>
            </a:r>
            <a:r>
              <a:rPr lang="ru-RU" b="1" u="sng" dirty="0" smtClean="0">
                <a:solidFill>
                  <a:srgbClr val="0070C0"/>
                </a:solidFill>
              </a:rPr>
              <a:t>. </a:t>
            </a:r>
            <a:r>
              <a:rPr lang="ru-RU" b="1" u="sng" dirty="0">
                <a:solidFill>
                  <a:srgbClr val="0070C0"/>
                </a:solidFill>
              </a:rPr>
              <a:t>Д</a:t>
            </a:r>
            <a:r>
              <a:rPr lang="ru-RU" b="1" u="sng" dirty="0" smtClean="0">
                <a:solidFill>
                  <a:srgbClr val="0070C0"/>
                </a:solidFill>
              </a:rPr>
              <a:t>иагностика </a:t>
            </a:r>
            <a:r>
              <a:rPr lang="ru-RU" b="1" u="sng" dirty="0">
                <a:solidFill>
                  <a:srgbClr val="0070C0"/>
                </a:solidFill>
              </a:rPr>
              <a:t>существующих в организации методов, форм и элементов мотивации и </a:t>
            </a:r>
            <a:r>
              <a:rPr lang="ru-RU" b="1" u="sng" dirty="0" smtClean="0">
                <a:solidFill>
                  <a:srgbClr val="0070C0"/>
                </a:solidFill>
              </a:rPr>
              <a:t>стимулирования  </a:t>
            </a:r>
            <a:r>
              <a:rPr lang="ru-RU" dirty="0" smtClean="0"/>
              <a:t>(анализ существующих документов по мотивации персонала - рассматривали ранее). </a:t>
            </a:r>
          </a:p>
          <a:p>
            <a:pPr marL="0" indent="0">
              <a:buNone/>
            </a:pPr>
            <a:r>
              <a:rPr lang="ru-RU" b="1" u="sng" dirty="0" smtClean="0">
                <a:solidFill>
                  <a:srgbClr val="0070C0"/>
                </a:solidFill>
              </a:rPr>
              <a:t>3</a:t>
            </a:r>
            <a:r>
              <a:rPr lang="en-US" b="1" u="sng" dirty="0" smtClean="0">
                <a:solidFill>
                  <a:srgbClr val="0070C0"/>
                </a:solidFill>
              </a:rPr>
              <a:t>)</a:t>
            </a:r>
            <a:r>
              <a:rPr lang="ru-RU" b="1" u="sng" dirty="0" smtClean="0">
                <a:solidFill>
                  <a:srgbClr val="0070C0"/>
                </a:solidFill>
              </a:rPr>
              <a:t>. </a:t>
            </a:r>
            <a:r>
              <a:rPr lang="ru-RU" b="1" u="sng" dirty="0">
                <a:solidFill>
                  <a:srgbClr val="0070C0"/>
                </a:solidFill>
              </a:rPr>
              <a:t>Д</a:t>
            </a:r>
            <a:r>
              <a:rPr lang="ru-RU" b="1" u="sng" dirty="0" smtClean="0">
                <a:solidFill>
                  <a:srgbClr val="0070C0"/>
                </a:solidFill>
              </a:rPr>
              <a:t>иагностика </a:t>
            </a:r>
            <a:r>
              <a:rPr lang="ru-RU" b="1" u="sng" dirty="0">
                <a:solidFill>
                  <a:srgbClr val="0070C0"/>
                </a:solidFill>
              </a:rPr>
              <a:t>мотивации работников </a:t>
            </a:r>
            <a:r>
              <a:rPr lang="ru-RU" b="1" u="sng" dirty="0" smtClean="0">
                <a:solidFill>
                  <a:srgbClr val="0070C0"/>
                </a:solidFill>
              </a:rPr>
              <a:t>организации</a:t>
            </a:r>
            <a:r>
              <a:rPr lang="ru-RU" b="1" u="sng" dirty="0" smtClean="0"/>
              <a:t> </a:t>
            </a:r>
          </a:p>
          <a:p>
            <a:r>
              <a:rPr lang="ru-RU" dirty="0"/>
              <a:t> </a:t>
            </a:r>
            <a:r>
              <a:rPr lang="ru-RU" b="1" dirty="0" smtClean="0"/>
              <a:t>О</a:t>
            </a:r>
            <a:r>
              <a:rPr lang="ru-RU" b="1" i="1" dirty="0" smtClean="0"/>
              <a:t>прос</a:t>
            </a:r>
            <a:r>
              <a:rPr lang="ru-RU" b="1" dirty="0"/>
              <a:t> или </a:t>
            </a:r>
            <a:r>
              <a:rPr lang="ru-RU" b="1" i="1" dirty="0"/>
              <a:t>анкетирование.</a:t>
            </a:r>
            <a:r>
              <a:rPr lang="ru-RU" b="1" dirty="0"/>
              <a:t> </a:t>
            </a:r>
            <a:endParaRPr lang="ru-RU" b="1" dirty="0" smtClean="0"/>
          </a:p>
          <a:p>
            <a:pPr marL="0" indent="0" algn="just">
              <a:buNone/>
            </a:pPr>
            <a:r>
              <a:rPr lang="ru-RU" dirty="0" smtClean="0"/>
              <a:t>Основные </a:t>
            </a:r>
            <a:r>
              <a:rPr lang="ru-RU" dirty="0"/>
              <a:t>преимущества данного метода в том, что он позволяет за короткое время получить важную информацию о мотивации как одного сотрудника, так и нескольких подразделений. Данный метод является одним из экономически выгодных, так как не требует больших финансовых затрат. </a:t>
            </a:r>
            <a:endParaRPr lang="ru-RU" dirty="0" smtClean="0"/>
          </a:p>
          <a:p>
            <a:pPr marL="0" indent="0" algn="just">
              <a:buNone/>
            </a:pPr>
            <a:r>
              <a:rPr lang="ru-RU" dirty="0" smtClean="0"/>
              <a:t>А </a:t>
            </a:r>
            <a:r>
              <a:rPr lang="ru-RU" dirty="0"/>
              <a:t>также </a:t>
            </a:r>
            <a:r>
              <a:rPr lang="ru-RU" dirty="0" smtClean="0"/>
              <a:t>имеет </a:t>
            </a:r>
            <a:r>
              <a:rPr lang="ru-RU" dirty="0"/>
              <a:t>ряд недостатков: сотрудники могут сознательно искажать ответы на вопросы и проверить достоверность представляемой информации бывает достаточно </a:t>
            </a:r>
            <a:r>
              <a:rPr lang="ru-RU" dirty="0" smtClean="0"/>
              <a:t>сложно.</a:t>
            </a:r>
          </a:p>
          <a:p>
            <a:pPr marL="0" indent="0" algn="just">
              <a:buNone/>
            </a:pPr>
            <a:r>
              <a:rPr lang="ru-RU" dirty="0"/>
              <a:t>Итоги опроса должны доводиться </a:t>
            </a:r>
            <a:r>
              <a:rPr lang="ru-RU" dirty="0" smtClean="0"/>
              <a:t>не </a:t>
            </a:r>
            <a:r>
              <a:rPr lang="ru-RU" dirty="0"/>
              <a:t>только до руководства, но и до тех сотрудников организации, которые приняли в нем участие. </a:t>
            </a:r>
            <a:endParaRPr lang="ru-RU" dirty="0" smtClean="0"/>
          </a:p>
          <a:p>
            <a:pPr marL="0" indent="0" algn="just">
              <a:buNone/>
            </a:pPr>
            <a:r>
              <a:rPr lang="ru-RU" dirty="0" smtClean="0"/>
              <a:t>Для </a:t>
            </a:r>
            <a:r>
              <a:rPr lang="ru-RU" dirty="0"/>
              <a:t>того чтобы сотрудники и в дальнейшем были готовы к активному участию в опросах, они должны быть проинформированы о полученных результатах и видеть для себя реальную пользу от самого факта участия в </a:t>
            </a:r>
            <a:r>
              <a:rPr lang="ru-RU" dirty="0" smtClean="0"/>
              <a:t>опросе.</a:t>
            </a:r>
          </a:p>
          <a:p>
            <a:pPr algn="ctr"/>
            <a:endParaRPr lang="ru-RU" u="sng" dirty="0" smtClean="0">
              <a:solidFill>
                <a:srgbClr val="FF0000"/>
              </a:solidFill>
            </a:endParaRPr>
          </a:p>
          <a:p>
            <a:pPr marL="0" indent="0">
              <a:buNone/>
            </a:pPr>
            <a:endParaRPr lang="ru-RU" dirty="0"/>
          </a:p>
        </p:txBody>
      </p:sp>
    </p:spTree>
    <p:extLst>
      <p:ext uri="{BB962C8B-B14F-4D97-AF65-F5344CB8AC3E}">
        <p14:creationId xmlns:p14="http://schemas.microsoft.com/office/powerpoint/2010/main" val="35696879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764704"/>
            <a:ext cx="8229600" cy="5361459"/>
          </a:xfrm>
        </p:spPr>
        <p:txBody>
          <a:bodyPr>
            <a:normAutofit lnSpcReduction="10000"/>
          </a:bodyPr>
          <a:lstStyle/>
          <a:p>
            <a:r>
              <a:rPr lang="ru-RU" b="1" i="1" dirty="0" smtClean="0"/>
              <a:t>Тестирование</a:t>
            </a:r>
            <a:r>
              <a:rPr lang="ru-RU" b="1" i="1" dirty="0"/>
              <a:t>.</a:t>
            </a:r>
            <a:endParaRPr lang="ru-RU" b="1" i="1" dirty="0" smtClean="0"/>
          </a:p>
          <a:p>
            <a:pPr marL="0" indent="0" algn="just">
              <a:buNone/>
            </a:pPr>
            <a:r>
              <a:rPr lang="ru-RU" dirty="0"/>
              <a:t>Тесты разрабатываются для определения особенностей мотивации конкретного человека и степени выраженности у него тех или иных ее характеристик. </a:t>
            </a:r>
            <a:endParaRPr lang="ru-RU" dirty="0" smtClean="0"/>
          </a:p>
          <a:p>
            <a:pPr marL="0" indent="0" algn="just">
              <a:buNone/>
            </a:pPr>
            <a:r>
              <a:rPr lang="ru-RU" dirty="0" smtClean="0"/>
              <a:t>Тестирование </a:t>
            </a:r>
            <a:r>
              <a:rPr lang="ru-RU" dirty="0"/>
              <a:t>может являться надежным и достоверным методом изучения системы мотивации, только если они созданы и интерпретируются специалистами-психологами, а сами тесты отвечают требованиям </a:t>
            </a:r>
            <a:r>
              <a:rPr lang="ru-RU" dirty="0" smtClean="0"/>
              <a:t>надежности (анонимные). </a:t>
            </a:r>
            <a:endParaRPr lang="ru-RU" dirty="0"/>
          </a:p>
        </p:txBody>
      </p:sp>
    </p:spTree>
    <p:extLst>
      <p:ext uri="{BB962C8B-B14F-4D97-AF65-F5344CB8AC3E}">
        <p14:creationId xmlns:p14="http://schemas.microsoft.com/office/powerpoint/2010/main" val="37034670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r>
              <a:rPr lang="ru-RU" b="1" dirty="0"/>
              <a:t>Метод экспертных </a:t>
            </a:r>
            <a:r>
              <a:rPr lang="ru-RU" b="1" dirty="0" smtClean="0"/>
              <a:t>оценок.</a:t>
            </a:r>
          </a:p>
          <a:p>
            <a:pPr marL="0" indent="0">
              <a:buNone/>
            </a:pPr>
            <a:r>
              <a:rPr lang="ru-RU" dirty="0" smtClean="0"/>
              <a:t>Данным </a:t>
            </a:r>
            <a:r>
              <a:rPr lang="ru-RU" dirty="0"/>
              <a:t>способ предполагает, что оценить мотивацию работников могут лишь люди, которые их хорошо знают. В первую очередь, это руководители и коллеги, иногда в качестве экспертов привлекаются деловые партнеры или </a:t>
            </a:r>
            <a:r>
              <a:rPr lang="ru-RU" dirty="0" smtClean="0"/>
              <a:t>клиенты. </a:t>
            </a:r>
            <a:endParaRPr lang="ru-RU" dirty="0"/>
          </a:p>
          <a:p>
            <a:r>
              <a:rPr lang="ru-RU" b="1" dirty="0" smtClean="0"/>
              <a:t>Беседа.</a:t>
            </a:r>
          </a:p>
          <a:p>
            <a:pPr marL="0" indent="0">
              <a:buNone/>
            </a:pPr>
            <a:r>
              <a:rPr lang="ru-RU" dirty="0" smtClean="0"/>
              <a:t>В </a:t>
            </a:r>
            <a:r>
              <a:rPr lang="ru-RU" dirty="0"/>
              <a:t>ходе беседы с подчиненным всю необходимую информацию руководитель получает с помощью специальных вопросов (закрытых, открытых, косвенных, наводящих и рефлексивных</a:t>
            </a:r>
            <a:r>
              <a:rPr lang="ru-RU" dirty="0" smtClean="0"/>
              <a:t>).</a:t>
            </a:r>
            <a:endParaRPr lang="en-US" dirty="0" smtClean="0"/>
          </a:p>
          <a:p>
            <a:r>
              <a:rPr lang="ru-RU" b="1" dirty="0" smtClean="0"/>
              <a:t>Наблюдение.</a:t>
            </a:r>
          </a:p>
          <a:p>
            <a:pPr marL="0" indent="0">
              <a:buNone/>
            </a:pPr>
            <a:r>
              <a:rPr lang="ru-RU" dirty="0" smtClean="0"/>
              <a:t>Самый </a:t>
            </a:r>
            <a:r>
              <a:rPr lang="ru-RU" dirty="0"/>
              <a:t>доступный метод оценки мотивации подчиненных, которым может воспользоваться руководитель. Чтобы с помощью наблюдения получить точное представление об особенностях мотивации работников, нужно четко понимать, что именно следует принимать во внимание в качестве наблюдаемых признаков мотивации.</a:t>
            </a:r>
          </a:p>
        </p:txBody>
      </p:sp>
    </p:spTree>
    <p:extLst>
      <p:ext uri="{BB962C8B-B14F-4D97-AF65-F5344CB8AC3E}">
        <p14:creationId xmlns:p14="http://schemas.microsoft.com/office/powerpoint/2010/main" val="648060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000" dirty="0">
                <a:solidFill>
                  <a:srgbClr val="FF0000"/>
                </a:solidFill>
              </a:rPr>
              <a:t>Диагностики мотивационной среды компании</a:t>
            </a:r>
            <a:endParaRPr lang="ru-RU" sz="2000" dirty="0"/>
          </a:p>
        </p:txBody>
      </p:sp>
      <p:sp>
        <p:nvSpPr>
          <p:cNvPr id="3" name="Объект 2"/>
          <p:cNvSpPr>
            <a:spLocks noGrp="1"/>
          </p:cNvSpPr>
          <p:nvPr>
            <p:ph idx="1"/>
          </p:nvPr>
        </p:nvSpPr>
        <p:spPr>
          <a:xfrm>
            <a:off x="457200" y="908720"/>
            <a:ext cx="8229600" cy="5217443"/>
          </a:xfrm>
        </p:spPr>
        <p:txBody>
          <a:bodyPr>
            <a:normAutofit fontScale="92500" lnSpcReduction="20000"/>
          </a:bodyPr>
          <a:lstStyle/>
          <a:p>
            <a:pPr marL="0" indent="0" algn="just">
              <a:buNone/>
            </a:pPr>
            <a:r>
              <a:rPr lang="ru-RU" dirty="0" smtClean="0"/>
              <a:t>   Методы </a:t>
            </a:r>
            <a:r>
              <a:rPr lang="ru-RU" dirty="0"/>
              <a:t>оценки мотивации, а также способы диагностики системы мотивации персонала организации, рассмотренные нами, призваны повысить эффективность работы сотрудников. Важно понять, что в работе руководителя невозможно ограничиться использованием лишь какого-то одного из предложенных здесь методов. Использование нескольких методов одновременно повышает надежность </a:t>
            </a:r>
            <a:r>
              <a:rPr lang="ru-RU" dirty="0" smtClean="0"/>
              <a:t>п</a:t>
            </a:r>
            <a:r>
              <a:rPr lang="ru-RU" dirty="0"/>
              <a:t>олученной информации и повышает качество принимаемых на ее основе решений</a:t>
            </a:r>
            <a:r>
              <a:rPr lang="ru-RU" dirty="0" smtClean="0"/>
              <a:t>.</a:t>
            </a:r>
            <a:endParaRPr lang="en-US" dirty="0" smtClean="0"/>
          </a:p>
          <a:p>
            <a:pPr marL="0" indent="0" algn="just">
              <a:buNone/>
            </a:pPr>
            <a:r>
              <a:rPr lang="en-US" dirty="0">
                <a:solidFill>
                  <a:srgbClr val="FF0000"/>
                </a:solidFill>
              </a:rPr>
              <a:t> </a:t>
            </a:r>
            <a:r>
              <a:rPr lang="en-US" dirty="0" smtClean="0">
                <a:solidFill>
                  <a:srgbClr val="FF0000"/>
                </a:solidFill>
              </a:rPr>
              <a:t>    </a:t>
            </a:r>
            <a:r>
              <a:rPr lang="ru-RU" u="sng" dirty="0" smtClean="0"/>
              <a:t>Диагностику </a:t>
            </a:r>
            <a:r>
              <a:rPr lang="ru-RU" u="sng" dirty="0"/>
              <a:t>рекомендуют проводить по мере необходимости, но не чаще 1 раза в год.</a:t>
            </a:r>
          </a:p>
          <a:p>
            <a:pPr marL="0" indent="0" algn="just">
              <a:buNone/>
            </a:pPr>
            <a:endParaRPr lang="ru-RU" dirty="0"/>
          </a:p>
        </p:txBody>
      </p:sp>
    </p:spTree>
    <p:extLst>
      <p:ext uri="{BB962C8B-B14F-4D97-AF65-F5344CB8AC3E}">
        <p14:creationId xmlns:p14="http://schemas.microsoft.com/office/powerpoint/2010/main" val="2663055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pPr algn="r"/>
            <a:r>
              <a:rPr lang="ru-RU" sz="2000" dirty="0" smtClean="0">
                <a:solidFill>
                  <a:srgbClr val="FF0000"/>
                </a:solidFill>
              </a:rPr>
              <a:t>Диагностики мотивационной среды компании</a:t>
            </a:r>
            <a:endParaRPr lang="ru-RU" sz="2000" dirty="0">
              <a:solidFill>
                <a:srgbClr val="FF0000"/>
              </a:solidFill>
            </a:endParaRPr>
          </a:p>
        </p:txBody>
      </p:sp>
      <p:sp>
        <p:nvSpPr>
          <p:cNvPr id="3" name="Объект 2"/>
          <p:cNvSpPr>
            <a:spLocks noGrp="1"/>
          </p:cNvSpPr>
          <p:nvPr>
            <p:ph idx="1"/>
          </p:nvPr>
        </p:nvSpPr>
        <p:spPr>
          <a:xfrm>
            <a:off x="457200" y="908720"/>
            <a:ext cx="7571184" cy="5217443"/>
          </a:xfrm>
        </p:spPr>
        <p:txBody>
          <a:bodyPr>
            <a:normAutofit fontScale="92500" lnSpcReduction="20000"/>
          </a:bodyPr>
          <a:lstStyle/>
          <a:p>
            <a:pPr marL="0" indent="0" algn="just">
              <a:buNone/>
            </a:pPr>
            <a:r>
              <a:rPr lang="ru-RU" dirty="0" smtClean="0"/>
              <a:t>   Таким образом, система </a:t>
            </a:r>
            <a:r>
              <a:rPr lang="ru-RU" dirty="0"/>
              <a:t>мотивации создастся для того, чтобы сотруднику было интересно выполнять задачи, поставленные организацией. </a:t>
            </a:r>
            <a:endParaRPr lang="ru-RU" dirty="0" smtClean="0"/>
          </a:p>
          <a:p>
            <a:pPr marL="0" indent="0" algn="just">
              <a:buNone/>
            </a:pPr>
            <a:r>
              <a:rPr lang="ru-RU" dirty="0"/>
              <a:t>О</a:t>
            </a:r>
            <a:r>
              <a:rPr lang="ru-RU" dirty="0" smtClean="0"/>
              <a:t>днако </a:t>
            </a:r>
            <a:r>
              <a:rPr lang="ru-RU" dirty="0"/>
              <a:t>ни одна из созданных </a:t>
            </a:r>
            <a:r>
              <a:rPr lang="ru-RU" dirty="0" smtClean="0"/>
              <a:t>систем </a:t>
            </a:r>
            <a:r>
              <a:rPr lang="ru-RU" dirty="0"/>
              <a:t>мотивации, как бы хороша она ни была, не является саморегулирующейся. </a:t>
            </a:r>
            <a:endParaRPr lang="ru-RU" dirty="0" smtClean="0"/>
          </a:p>
          <a:p>
            <a:pPr marL="0" indent="0" algn="just">
              <a:buNone/>
            </a:pPr>
            <a:r>
              <a:rPr lang="ru-RU" dirty="0" smtClean="0"/>
              <a:t>Иными </a:t>
            </a:r>
            <a:r>
              <a:rPr lang="ru-RU" dirty="0"/>
              <a:t>словами, для достижения нужного компании результата недостаточно одной заинтересованности сотрудника в своей работе. </a:t>
            </a:r>
            <a:endParaRPr lang="ru-RU" dirty="0" smtClean="0"/>
          </a:p>
          <a:p>
            <a:pPr marL="0" indent="0" algn="just">
              <a:buNone/>
            </a:pPr>
            <a:r>
              <a:rPr lang="ru-RU" b="1" i="1" dirty="0" smtClean="0"/>
              <a:t>   </a:t>
            </a:r>
            <a:r>
              <a:rPr lang="ru-RU" b="1" i="1" u="sng" dirty="0" smtClean="0"/>
              <a:t>Система </a:t>
            </a:r>
            <a:r>
              <a:rPr lang="ru-RU" b="1" i="1" u="sng" dirty="0"/>
              <a:t>мотивации успешно работает благодаря деятельности руководителя.</a:t>
            </a:r>
            <a:r>
              <a:rPr lang="ru-RU" b="1" i="1" dirty="0"/>
              <a:t> </a:t>
            </a:r>
            <a:endParaRPr lang="ru-RU" b="1" i="1" dirty="0" smtClean="0"/>
          </a:p>
          <a:p>
            <a:pPr marL="0" indent="0" algn="just">
              <a:buNone/>
            </a:pPr>
            <a:r>
              <a:rPr lang="ru-RU" b="1" i="1" dirty="0"/>
              <a:t> </a:t>
            </a:r>
            <a:r>
              <a:rPr lang="ru-RU" b="1" i="1" dirty="0" smtClean="0"/>
              <a:t>  </a:t>
            </a:r>
            <a:r>
              <a:rPr lang="ru-RU" dirty="0" smtClean="0"/>
              <a:t>И </a:t>
            </a:r>
            <a:r>
              <a:rPr lang="ru-RU" dirty="0"/>
              <a:t>следовательно, </a:t>
            </a:r>
            <a:r>
              <a:rPr lang="ru-RU" b="1" i="1" u="sng" dirty="0">
                <a:solidFill>
                  <a:srgbClr val="FF0000"/>
                </a:solidFill>
              </a:rPr>
              <a:t>эффективность системы мотивации зависит от деятельности тех менеджеров, которые, выполняя свои рабочие функции в компании, претворяют эту систему в жизнь.</a:t>
            </a:r>
          </a:p>
        </p:txBody>
      </p:sp>
    </p:spTree>
    <p:extLst>
      <p:ext uri="{BB962C8B-B14F-4D97-AF65-F5344CB8AC3E}">
        <p14:creationId xmlns:p14="http://schemas.microsoft.com/office/powerpoint/2010/main" val="383642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432048"/>
          </a:xfrm>
        </p:spPr>
        <p:txBody>
          <a:bodyPr>
            <a:noAutofit/>
          </a:bodyPr>
          <a:lstStyle/>
          <a:p>
            <a:pPr algn="r"/>
            <a:r>
              <a:rPr lang="ru-RU" sz="1800" dirty="0" smtClean="0">
                <a:solidFill>
                  <a:srgbClr val="FF0000"/>
                </a:solidFill>
              </a:rPr>
              <a:t>Почему не работает старая система оплаты труда?</a:t>
            </a:r>
            <a:endParaRPr lang="ru-RU" sz="1800" dirty="0">
              <a:solidFill>
                <a:srgbClr val="FF0000"/>
              </a:solidFill>
            </a:endParaRPr>
          </a:p>
        </p:txBody>
      </p:sp>
      <p:sp>
        <p:nvSpPr>
          <p:cNvPr id="3" name="Объект 2"/>
          <p:cNvSpPr>
            <a:spLocks noGrp="1"/>
          </p:cNvSpPr>
          <p:nvPr>
            <p:ph idx="1"/>
          </p:nvPr>
        </p:nvSpPr>
        <p:spPr>
          <a:xfrm>
            <a:off x="457200" y="1052736"/>
            <a:ext cx="8229600" cy="5073427"/>
          </a:xfrm>
        </p:spPr>
        <p:txBody>
          <a:bodyPr>
            <a:normAutofit/>
          </a:bodyPr>
          <a:lstStyle/>
          <a:p>
            <a:r>
              <a:rPr lang="ru-RU" dirty="0" smtClean="0"/>
              <a:t>Поэтому, по </a:t>
            </a:r>
            <a:r>
              <a:rPr lang="ru-RU" dirty="0"/>
              <a:t>мере роста компании возникает необходимость </a:t>
            </a:r>
            <a:r>
              <a:rPr lang="ru-RU" b="1" i="1" u="sng" dirty="0">
                <a:solidFill>
                  <a:schemeClr val="tx2"/>
                </a:solidFill>
              </a:rPr>
              <a:t>мотивирования персонала на другие показатели </a:t>
            </a:r>
            <a:r>
              <a:rPr lang="ru-RU" dirty="0"/>
              <a:t>(часто сразу на несколько). </a:t>
            </a:r>
            <a:endParaRPr lang="ru-RU" dirty="0" smtClean="0"/>
          </a:p>
          <a:p>
            <a:r>
              <a:rPr lang="ru-RU" dirty="0" smtClean="0"/>
              <a:t>Поэтому </a:t>
            </a:r>
            <a:r>
              <a:rPr lang="ru-RU" b="1" i="1" u="sng" dirty="0">
                <a:solidFill>
                  <a:schemeClr val="tx2"/>
                </a:solidFill>
              </a:rPr>
              <a:t>при достижении стабильных экономических показателей часто происходит смена схемы оплаты </a:t>
            </a:r>
            <a:r>
              <a:rPr lang="ru-RU" b="1" i="1" u="sng" dirty="0" smtClean="0">
                <a:solidFill>
                  <a:schemeClr val="tx2"/>
                </a:solidFill>
              </a:rPr>
              <a:t>труда </a:t>
            </a:r>
            <a:r>
              <a:rPr lang="ru-RU" dirty="0" smtClean="0"/>
              <a:t>— </a:t>
            </a:r>
            <a:r>
              <a:rPr lang="ru-RU" dirty="0"/>
              <a:t>например переход на оплату на основе </a:t>
            </a:r>
            <a:r>
              <a:rPr lang="ru-RU" dirty="0" smtClean="0"/>
              <a:t>KPI (ключевые показатели эффективности).</a:t>
            </a:r>
            <a:endParaRPr lang="ru-RU" dirty="0"/>
          </a:p>
        </p:txBody>
      </p:sp>
    </p:spTree>
    <p:extLst>
      <p:ext uri="{BB962C8B-B14F-4D97-AF65-F5344CB8AC3E}">
        <p14:creationId xmlns:p14="http://schemas.microsoft.com/office/powerpoint/2010/main" val="9258132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556792"/>
            <a:ext cx="8229600" cy="4525963"/>
          </a:xfrm>
        </p:spPr>
        <p:txBody>
          <a:bodyPr>
            <a:normAutofit/>
          </a:bodyPr>
          <a:lstStyle/>
          <a:p>
            <a:pPr marL="0" indent="0">
              <a:buNone/>
            </a:pPr>
            <a:endParaRPr lang="ru-RU" sz="4000" dirty="0" smtClean="0">
              <a:solidFill>
                <a:srgbClr val="FF0000"/>
              </a:solidFill>
            </a:endParaRPr>
          </a:p>
          <a:p>
            <a:pPr marL="0" indent="0">
              <a:buNone/>
            </a:pPr>
            <a:endParaRPr lang="ru-RU" sz="4000" dirty="0">
              <a:solidFill>
                <a:srgbClr val="FF0000"/>
              </a:solidFill>
            </a:endParaRPr>
          </a:p>
          <a:p>
            <a:pPr marL="0" indent="0" algn="ctr">
              <a:buNone/>
            </a:pPr>
            <a:r>
              <a:rPr lang="ru-RU" sz="4000" dirty="0" smtClean="0">
                <a:solidFill>
                  <a:srgbClr val="FF0000"/>
                </a:solidFill>
              </a:rPr>
              <a:t>5. Современные методики построения системы оплаты труда</a:t>
            </a:r>
            <a:endParaRPr lang="ru-RU" sz="4000" dirty="0">
              <a:solidFill>
                <a:srgbClr val="FF0000"/>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9274701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smtClean="0">
                <a:solidFill>
                  <a:srgbClr val="FF0000"/>
                </a:solidFill>
              </a:rPr>
              <a:t>Современные методики построения системы оплаты труда</a:t>
            </a:r>
            <a:endParaRPr lang="ru-RU" sz="24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fontScale="92500" lnSpcReduction="20000"/>
          </a:bodyPr>
          <a:lstStyle/>
          <a:p>
            <a:pPr marL="0" indent="0" fontAlgn="base">
              <a:buNone/>
            </a:pPr>
            <a:r>
              <a:rPr lang="ru-RU" b="1" dirty="0"/>
              <a:t>Бонусная система оплаты труда</a:t>
            </a:r>
            <a:endParaRPr lang="ru-RU" dirty="0"/>
          </a:p>
          <a:p>
            <a:pPr marL="0" indent="0" algn="just" fontAlgn="base">
              <a:buNone/>
            </a:pPr>
            <a:r>
              <a:rPr lang="ru-RU" dirty="0" smtClean="0"/>
              <a:t>    Заработная </a:t>
            </a:r>
            <a:r>
              <a:rPr lang="ru-RU" dirty="0"/>
              <a:t>плата при бонусной системе </a:t>
            </a:r>
            <a:r>
              <a:rPr lang="ru-RU" dirty="0" smtClean="0"/>
              <a:t> </a:t>
            </a:r>
            <a:r>
              <a:rPr lang="ru-RU" dirty="0"/>
              <a:t>состоит из двух частей: оклада и премии. Однако размер премии (в процентах) для каждого работника должен быть четко определен. Он зависит от выручки, полученной непосредственно работником, общих доходов или прибыли организации.</a:t>
            </a:r>
          </a:p>
          <a:p>
            <a:pPr marL="0" indent="0" algn="just" fontAlgn="base">
              <a:buNone/>
            </a:pPr>
            <a:r>
              <a:rPr lang="ru-RU" dirty="0" smtClean="0"/>
              <a:t>    Бонусная </a:t>
            </a:r>
            <a:r>
              <a:rPr lang="ru-RU" dirty="0"/>
              <a:t>система оплаты труда применяется, например, для работников торговли или сферы услуг. Иначе говоря, для тех, от чьей работы напрямую зависят доходы или прибыль организации.</a:t>
            </a:r>
          </a:p>
          <a:p>
            <a:endParaRPr lang="ru-RU" dirty="0"/>
          </a:p>
          <a:p>
            <a:endParaRPr lang="ru-RU" dirty="0"/>
          </a:p>
        </p:txBody>
      </p:sp>
    </p:spTree>
    <p:extLst>
      <p:ext uri="{BB962C8B-B14F-4D97-AF65-F5344CB8AC3E}">
        <p14:creationId xmlns:p14="http://schemas.microsoft.com/office/powerpoint/2010/main" val="747012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Современные методики построения системы оплаты труда</a:t>
            </a:r>
            <a:endParaRPr lang="ru-RU" sz="2400" dirty="0"/>
          </a:p>
        </p:txBody>
      </p:sp>
      <p:sp>
        <p:nvSpPr>
          <p:cNvPr id="3" name="Объект 2"/>
          <p:cNvSpPr>
            <a:spLocks noGrp="1"/>
          </p:cNvSpPr>
          <p:nvPr>
            <p:ph idx="1"/>
          </p:nvPr>
        </p:nvSpPr>
        <p:spPr>
          <a:xfrm>
            <a:off x="457200" y="908720"/>
            <a:ext cx="8229600" cy="5217443"/>
          </a:xfrm>
        </p:spPr>
        <p:txBody>
          <a:bodyPr>
            <a:normAutofit fontScale="77500" lnSpcReduction="20000"/>
          </a:bodyPr>
          <a:lstStyle/>
          <a:p>
            <a:pPr marL="0" indent="0" fontAlgn="base">
              <a:buNone/>
            </a:pPr>
            <a:r>
              <a:rPr lang="ru-RU" b="1" dirty="0"/>
              <a:t>Система оплаты труда на комиссионной основе</a:t>
            </a:r>
            <a:endParaRPr lang="ru-RU" dirty="0"/>
          </a:p>
          <a:p>
            <a:pPr marL="0" indent="0" algn="just" fontAlgn="base">
              <a:buNone/>
            </a:pPr>
            <a:r>
              <a:rPr lang="ru-RU" dirty="0" smtClean="0"/>
              <a:t>    Данная </a:t>
            </a:r>
            <a:r>
              <a:rPr lang="ru-RU" dirty="0"/>
              <a:t>система оплаты труда близка к бонусной. Но при системе оплаты труда на комиссионной основе зарплата состоит из одной части: работники получают только определенный процент от доходов или прибыли, которую они принесли организации.</a:t>
            </a:r>
          </a:p>
          <a:p>
            <a:pPr marL="0" indent="0" algn="just" fontAlgn="base">
              <a:buNone/>
            </a:pPr>
            <a:r>
              <a:rPr lang="ru-RU" dirty="0" smtClean="0"/>
              <a:t>   Такая </a:t>
            </a:r>
            <a:r>
              <a:rPr lang="ru-RU" dirty="0"/>
              <a:t>система оплаты труда может быть применена, например, для работников, занимающихся развозной или разносной торговлей, когда отработанное время нельзя проверить.</a:t>
            </a:r>
          </a:p>
          <a:p>
            <a:pPr marL="0" indent="0" algn="just">
              <a:buNone/>
            </a:pPr>
            <a:r>
              <a:rPr lang="ru-RU" dirty="0" smtClean="0"/>
              <a:t>    Для </a:t>
            </a:r>
            <a:r>
              <a:rPr lang="ru-RU" dirty="0"/>
              <a:t>подстраховки при системе оплаты труда на комиссионной основе </a:t>
            </a:r>
            <a:r>
              <a:rPr lang="ru-RU" dirty="0" smtClean="0"/>
              <a:t>применяются  </a:t>
            </a:r>
            <a:r>
              <a:rPr lang="ru-RU" dirty="0"/>
              <a:t>минимальные оклады. Их получат работники, зарплата которых, рассчитанная с помощью установленного процента, будет меньше м</a:t>
            </a:r>
            <a:r>
              <a:rPr lang="ru-RU" dirty="0" smtClean="0"/>
              <a:t>инимального оклада.</a:t>
            </a:r>
            <a:endParaRPr lang="ru-RU" dirty="0"/>
          </a:p>
        </p:txBody>
      </p:sp>
    </p:spTree>
    <p:extLst>
      <p:ext uri="{BB962C8B-B14F-4D97-AF65-F5344CB8AC3E}">
        <p14:creationId xmlns:p14="http://schemas.microsoft.com/office/powerpoint/2010/main" val="37592930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Современные методики построения системы оплаты труда</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fontAlgn="base">
              <a:buNone/>
            </a:pPr>
            <a:r>
              <a:rPr lang="ru-RU" b="1" dirty="0"/>
              <a:t>Бестарифная система оплаты труда</a:t>
            </a:r>
            <a:endParaRPr lang="ru-RU" dirty="0"/>
          </a:p>
          <a:p>
            <a:pPr marL="0" indent="0" algn="just" fontAlgn="base">
              <a:buNone/>
            </a:pPr>
            <a:r>
              <a:rPr lang="ru-RU" dirty="0" smtClean="0"/>
              <a:t>    При </a:t>
            </a:r>
            <a:r>
              <a:rPr lang="ru-RU" dirty="0"/>
              <a:t>бестарифной системе оплаты труда рассчитать заработную плату работников довольно сложно. Ведь нет ни окладов, ни установленных размеров премий. Определяется только общий фонд оплаты труда для всех сотрудников отдела или даже организации в целом (если бестарифная система принята для отдела или целой организации соответственно). Затем для каждого из сотрудников устанавливается коэффициент трудового участия. Далее фонд оплаты труда надо разделить на сумму коэффициентов трудового участия и умножить на коэффициент трудового участия работника, зарплата которого рассчитывается.</a:t>
            </a:r>
          </a:p>
          <a:p>
            <a:pPr marL="0" indent="0" algn="just" fontAlgn="base">
              <a:buNone/>
            </a:pPr>
            <a:r>
              <a:rPr lang="ru-RU" dirty="0" smtClean="0"/>
              <a:t>    </a:t>
            </a:r>
          </a:p>
          <a:p>
            <a:pPr marL="0" indent="0" algn="just" fontAlgn="base">
              <a:buNone/>
            </a:pPr>
            <a:r>
              <a:rPr lang="ru-RU" dirty="0"/>
              <a:t> </a:t>
            </a:r>
            <a:r>
              <a:rPr lang="ru-RU" dirty="0" smtClean="0"/>
              <a:t>   Бестарифная </a:t>
            </a:r>
            <a:r>
              <a:rPr lang="ru-RU" dirty="0"/>
              <a:t>система оплаты труда может быть принята для коллектива, где все работники осуществляют сходные функции и коэффициент участия каждого можно установить.</a:t>
            </a:r>
          </a:p>
          <a:p>
            <a:pPr algn="just"/>
            <a:endParaRPr lang="ru-RU" dirty="0"/>
          </a:p>
        </p:txBody>
      </p:sp>
    </p:spTree>
    <p:extLst>
      <p:ext uri="{BB962C8B-B14F-4D97-AF65-F5344CB8AC3E}">
        <p14:creationId xmlns:p14="http://schemas.microsoft.com/office/powerpoint/2010/main" val="20267318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a:bodyPr>
          <a:lstStyle/>
          <a:p>
            <a:r>
              <a:rPr lang="ru-RU" sz="2000" dirty="0">
                <a:solidFill>
                  <a:srgbClr val="FF0000"/>
                </a:solidFill>
              </a:rPr>
              <a:t>Современные методики построения системы оплаты </a:t>
            </a:r>
            <a:r>
              <a:rPr lang="ru-RU" sz="2000" dirty="0" smtClean="0">
                <a:solidFill>
                  <a:srgbClr val="FF0000"/>
                </a:solidFill>
              </a:rPr>
              <a:t>труда</a:t>
            </a:r>
            <a:br>
              <a:rPr lang="ru-RU" sz="2000" dirty="0" smtClean="0">
                <a:solidFill>
                  <a:srgbClr val="FF0000"/>
                </a:solidFill>
              </a:rPr>
            </a:br>
            <a:r>
              <a:rPr lang="ru-RU" sz="2400" dirty="0">
                <a:solidFill>
                  <a:srgbClr val="FF0000"/>
                </a:solidFill>
              </a:rPr>
              <a:t/>
            </a:r>
            <a:br>
              <a:rPr lang="ru-RU" sz="2400" dirty="0">
                <a:solidFill>
                  <a:srgbClr val="FF0000"/>
                </a:solidFill>
              </a:rPr>
            </a:br>
            <a:r>
              <a:rPr lang="ru-RU" sz="2400" dirty="0" smtClean="0">
                <a:solidFill>
                  <a:srgbClr val="FF0000"/>
                </a:solidFill>
              </a:rPr>
              <a:t>Система оплаты труда с применением </a:t>
            </a:r>
            <a:r>
              <a:rPr lang="en-US" sz="2400" dirty="0" smtClean="0">
                <a:solidFill>
                  <a:srgbClr val="FF0000"/>
                </a:solidFill>
              </a:rPr>
              <a:t>KPI</a:t>
            </a:r>
            <a:endParaRPr lang="ru-RU" sz="24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6508" y="1916832"/>
            <a:ext cx="2919984" cy="3406341"/>
          </a:xfrm>
        </p:spPr>
      </p:pic>
      <p:sp>
        <p:nvSpPr>
          <p:cNvPr id="4" name="Объект 3"/>
          <p:cNvSpPr>
            <a:spLocks noGrp="1"/>
          </p:cNvSpPr>
          <p:nvPr>
            <p:ph sz="half" idx="2"/>
          </p:nvPr>
        </p:nvSpPr>
        <p:spPr/>
        <p:txBody>
          <a:bodyPr>
            <a:normAutofit fontScale="70000" lnSpcReduction="20000"/>
          </a:bodyPr>
          <a:lstStyle/>
          <a:p>
            <a:pPr marL="0" indent="0">
              <a:buNone/>
            </a:pPr>
            <a:r>
              <a:rPr lang="ru-RU" u="sng" dirty="0" smtClean="0">
                <a:solidFill>
                  <a:srgbClr val="0070C0"/>
                </a:solidFill>
              </a:rPr>
              <a:t>Ключевые </a:t>
            </a:r>
            <a:r>
              <a:rPr lang="ru-RU" u="sng" dirty="0">
                <a:solidFill>
                  <a:srgbClr val="0070C0"/>
                </a:solidFill>
              </a:rPr>
              <a:t>показатели эффективности </a:t>
            </a:r>
            <a:r>
              <a:rPr lang="en-US" u="sng" dirty="0">
                <a:solidFill>
                  <a:srgbClr val="0070C0"/>
                </a:solidFill>
              </a:rPr>
              <a:t>KPI</a:t>
            </a:r>
            <a:r>
              <a:rPr lang="en-US" b="1" dirty="0"/>
              <a:t> </a:t>
            </a:r>
            <a:r>
              <a:rPr lang="ru-RU" b="1" dirty="0"/>
              <a:t>позволяют оценить эффективность выполняемых действий. Их можно применять как для оценки работы всей компании, ее отдельных подразделений так и конкретных работников. С помощью системы KPI можно не только контролировать и оценивать эффективность выполняемых действий, но и построить эффективную систему оплаты труда. Условие работы показателя — возможность его измерения.</a:t>
            </a:r>
            <a:endParaRPr lang="ru-RU" dirty="0"/>
          </a:p>
        </p:txBody>
      </p:sp>
    </p:spTree>
    <p:extLst>
      <p:ext uri="{BB962C8B-B14F-4D97-AF65-F5344CB8AC3E}">
        <p14:creationId xmlns:p14="http://schemas.microsoft.com/office/powerpoint/2010/main" val="38535601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rPr>
              <a:t>Наиболее распространенные </a:t>
            </a:r>
            <a:r>
              <a:rPr lang="en-US" sz="2800" dirty="0" smtClean="0">
                <a:solidFill>
                  <a:srgbClr val="FF0000"/>
                </a:solidFill>
              </a:rPr>
              <a:t>KPI </a:t>
            </a:r>
            <a:endParaRPr lang="ru-RU" sz="28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08072114"/>
              </p:ext>
            </p:extLst>
          </p:nvPr>
        </p:nvGraphicFramePr>
        <p:xfrm>
          <a:off x="611560" y="1556792"/>
          <a:ext cx="8064896" cy="4905221"/>
        </p:xfrm>
        <a:graphic>
          <a:graphicData uri="http://schemas.openxmlformats.org/drawingml/2006/table">
            <a:tbl>
              <a:tblPr/>
              <a:tblGrid>
                <a:gridCol w="3600402"/>
                <a:gridCol w="4464494"/>
              </a:tblGrid>
              <a:tr h="302088">
                <a:tc>
                  <a:txBody>
                    <a:bodyPr/>
                    <a:lstStyle/>
                    <a:p>
                      <a:pPr algn="l"/>
                      <a:r>
                        <a:rPr lang="ru-RU" sz="1400" b="1" dirty="0" smtClean="0">
                          <a:effectLst/>
                        </a:rPr>
                        <a:t>Ключевые </a:t>
                      </a:r>
                      <a:r>
                        <a:rPr lang="ru-RU" sz="1400" b="1" dirty="0">
                          <a:effectLst/>
                        </a:rPr>
                        <a:t>показатели эффективности</a:t>
                      </a:r>
                    </a:p>
                  </a:txBody>
                  <a:tcPr marL="17875" marR="17875" marT="22344" marB="22344" anchor="ctr">
                    <a:lnL>
                      <a:noFill/>
                    </a:lnL>
                    <a:lnR>
                      <a:noFill/>
                    </a:lnR>
                    <a:lnT>
                      <a:noFill/>
                    </a:lnT>
                    <a:lnB>
                      <a:noFill/>
                    </a:lnB>
                    <a:solidFill>
                      <a:schemeClr val="bg2">
                        <a:lumMod val="50000"/>
                      </a:schemeClr>
                    </a:solidFill>
                  </a:tcPr>
                </a:tc>
                <a:tc>
                  <a:txBody>
                    <a:bodyPr/>
                    <a:lstStyle/>
                    <a:p>
                      <a:pPr algn="l"/>
                      <a:r>
                        <a:rPr lang="ru-RU" sz="1400" b="1" dirty="0">
                          <a:effectLst/>
                        </a:rPr>
                        <a:t>Система измерения/расчета</a:t>
                      </a:r>
                    </a:p>
                  </a:txBody>
                  <a:tcPr marL="17875" marR="17875" marT="22344" marB="22344" anchor="ctr">
                    <a:lnL>
                      <a:noFill/>
                    </a:lnL>
                    <a:lnR>
                      <a:noFill/>
                    </a:lnR>
                    <a:lnT>
                      <a:noFill/>
                    </a:lnT>
                    <a:lnB>
                      <a:noFill/>
                    </a:lnB>
                    <a:solidFill>
                      <a:schemeClr val="bg2">
                        <a:lumMod val="50000"/>
                      </a:schemeClr>
                    </a:solidFill>
                  </a:tcPr>
                </a:tc>
              </a:tr>
              <a:tr h="173388">
                <a:tc gridSpan="2">
                  <a:txBody>
                    <a:bodyPr/>
                    <a:lstStyle/>
                    <a:p>
                      <a:pPr algn="l"/>
                      <a:r>
                        <a:rPr lang="ru-RU" sz="1400" b="1" i="1" u="sng" dirty="0">
                          <a:effectLst/>
                        </a:rPr>
                        <a:t>Коммерческие показатели</a:t>
                      </a:r>
                    </a:p>
                  </a:txBody>
                  <a:tcPr marL="17875" marR="17875" marT="22344" marB="22344" anchor="ctr">
                    <a:lnL>
                      <a:noFill/>
                    </a:lnL>
                    <a:lnR>
                      <a:noFill/>
                    </a:lnR>
                    <a:lnT>
                      <a:noFill/>
                    </a:lnT>
                    <a:lnB>
                      <a:noFill/>
                    </a:lnB>
                    <a:solidFill>
                      <a:schemeClr val="bg2">
                        <a:lumMod val="90000"/>
                      </a:schemeClr>
                    </a:solidFill>
                  </a:tcPr>
                </a:tc>
                <a:tc hMerge="1">
                  <a:txBody>
                    <a:bodyPr/>
                    <a:lstStyle/>
                    <a:p>
                      <a:endParaRPr lang="ru-RU"/>
                    </a:p>
                  </a:txBody>
                  <a:tcPr/>
                </a:tc>
              </a:tr>
              <a:tr h="430789">
                <a:tc>
                  <a:txBody>
                    <a:bodyPr/>
                    <a:lstStyle/>
                    <a:p>
                      <a:pPr algn="l"/>
                      <a:r>
                        <a:rPr lang="ru-RU" sz="1400" b="1" dirty="0">
                          <a:effectLst/>
                        </a:rPr>
                        <a:t>Выручка</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факта выручки к плану выручки)</a:t>
                      </a:r>
                    </a:p>
                  </a:txBody>
                  <a:tcPr marL="17875" marR="17875" marT="22344" marB="22344" anchor="ctr">
                    <a:lnL>
                      <a:noFill/>
                    </a:lnL>
                    <a:lnR>
                      <a:noFill/>
                    </a:lnR>
                    <a:lnT>
                      <a:noFill/>
                    </a:lnT>
                    <a:lnB>
                      <a:noFill/>
                    </a:lnB>
                    <a:solidFill>
                      <a:schemeClr val="bg2">
                        <a:lumMod val="90000"/>
                      </a:schemeClr>
                    </a:solidFill>
                  </a:tcPr>
                </a:tc>
              </a:tr>
              <a:tr h="430789">
                <a:tc>
                  <a:txBody>
                    <a:bodyPr/>
                    <a:lstStyle/>
                    <a:p>
                      <a:pPr algn="l"/>
                      <a:r>
                        <a:rPr lang="ru-RU" sz="1400" b="1" dirty="0">
                          <a:effectLst/>
                        </a:rPr>
                        <a:t>Прибыль</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факта прибыли к плану прибыли)</a:t>
                      </a:r>
                    </a:p>
                  </a:txBody>
                  <a:tcPr marL="17875" marR="17875" marT="22344" marB="22344" anchor="ctr">
                    <a:lnL>
                      <a:noFill/>
                    </a:lnL>
                    <a:lnR>
                      <a:noFill/>
                    </a:lnR>
                    <a:lnT>
                      <a:noFill/>
                    </a:lnT>
                    <a:lnB>
                      <a:noFill/>
                    </a:lnB>
                    <a:solidFill>
                      <a:schemeClr val="bg2">
                        <a:lumMod val="90000"/>
                      </a:schemeClr>
                    </a:solidFill>
                  </a:tcPr>
                </a:tc>
              </a:tr>
              <a:tr h="302088">
                <a:tc>
                  <a:txBody>
                    <a:bodyPr/>
                    <a:lstStyle/>
                    <a:p>
                      <a:pPr algn="l"/>
                      <a:r>
                        <a:rPr lang="ru-RU" sz="1400" b="1" dirty="0">
                          <a:effectLst/>
                        </a:rPr>
                        <a:t>Дебиторская задолженность (ДЗ)</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факта ДЗ к плану ДЗ)</a:t>
                      </a:r>
                    </a:p>
                  </a:txBody>
                  <a:tcPr marL="17875" marR="17875" marT="22344" marB="22344" anchor="ctr">
                    <a:lnL>
                      <a:noFill/>
                    </a:lnL>
                    <a:lnR>
                      <a:noFill/>
                    </a:lnR>
                    <a:lnT>
                      <a:noFill/>
                    </a:lnT>
                    <a:lnB>
                      <a:noFill/>
                    </a:lnB>
                    <a:solidFill>
                      <a:schemeClr val="bg2">
                        <a:lumMod val="90000"/>
                      </a:schemeClr>
                    </a:solidFill>
                  </a:tcPr>
                </a:tc>
              </a:tr>
              <a:tr h="173388">
                <a:tc>
                  <a:txBody>
                    <a:bodyPr/>
                    <a:lstStyle/>
                    <a:p>
                      <a:pPr algn="l"/>
                      <a:r>
                        <a:rPr lang="ru-RU" sz="1400" b="1" dirty="0">
                          <a:effectLst/>
                        </a:rPr>
                        <a:t>Другие показатели</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a:t>
                      </a:r>
                    </a:p>
                  </a:txBody>
                  <a:tcPr marL="17875" marR="17875" marT="22344" marB="22344" anchor="ctr">
                    <a:lnL>
                      <a:noFill/>
                    </a:lnL>
                    <a:lnR>
                      <a:noFill/>
                    </a:lnR>
                    <a:lnT>
                      <a:noFill/>
                    </a:lnT>
                    <a:lnB>
                      <a:noFill/>
                    </a:lnB>
                    <a:solidFill>
                      <a:schemeClr val="bg2">
                        <a:lumMod val="90000"/>
                      </a:schemeClr>
                    </a:solidFill>
                  </a:tcPr>
                </a:tc>
              </a:tr>
              <a:tr h="173388">
                <a:tc gridSpan="2">
                  <a:txBody>
                    <a:bodyPr/>
                    <a:lstStyle/>
                    <a:p>
                      <a:pPr algn="l"/>
                      <a:r>
                        <a:rPr lang="ru-RU" sz="1400" b="1" i="1" u="sng" dirty="0">
                          <a:effectLst/>
                        </a:rPr>
                        <a:t>Некоммерческие (качественные) показатели</a:t>
                      </a:r>
                    </a:p>
                  </a:txBody>
                  <a:tcPr marL="17875" marR="17875" marT="22344" marB="22344" anchor="ctr">
                    <a:lnL>
                      <a:noFill/>
                    </a:lnL>
                    <a:lnR>
                      <a:noFill/>
                    </a:lnR>
                    <a:lnT>
                      <a:noFill/>
                    </a:lnT>
                    <a:lnB>
                      <a:noFill/>
                    </a:lnB>
                    <a:solidFill>
                      <a:schemeClr val="bg2">
                        <a:lumMod val="90000"/>
                      </a:schemeClr>
                    </a:solidFill>
                  </a:tcPr>
                </a:tc>
                <a:tc hMerge="1">
                  <a:txBody>
                    <a:bodyPr/>
                    <a:lstStyle/>
                    <a:p>
                      <a:endParaRPr lang="ru-RU"/>
                    </a:p>
                  </a:txBody>
                  <a:tcPr/>
                </a:tc>
              </a:tr>
              <a:tr h="559489">
                <a:tc>
                  <a:txBody>
                    <a:bodyPr/>
                    <a:lstStyle/>
                    <a:p>
                      <a:pPr algn="l"/>
                      <a:r>
                        <a:rPr lang="ru-RU" sz="1400" b="1" dirty="0">
                          <a:effectLst/>
                        </a:rPr>
                        <a:t>Своевременность подачи отчетов</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фактического срока подачи отчета к плановому сроку подачи отчета)</a:t>
                      </a:r>
                    </a:p>
                  </a:txBody>
                  <a:tcPr marL="17875" marR="17875" marT="22344" marB="22344" anchor="ctr">
                    <a:lnL>
                      <a:noFill/>
                    </a:lnL>
                    <a:lnR>
                      <a:noFill/>
                    </a:lnR>
                    <a:lnT>
                      <a:noFill/>
                    </a:lnT>
                    <a:lnB>
                      <a:noFill/>
                    </a:lnB>
                    <a:solidFill>
                      <a:schemeClr val="bg2">
                        <a:lumMod val="90000"/>
                      </a:schemeClr>
                    </a:solidFill>
                  </a:tcPr>
                </a:tc>
              </a:tr>
              <a:tr h="559489">
                <a:tc>
                  <a:txBody>
                    <a:bodyPr/>
                    <a:lstStyle/>
                    <a:p>
                      <a:pPr algn="l"/>
                      <a:r>
                        <a:rPr lang="ru-RU" sz="1400" b="1" dirty="0">
                          <a:effectLst/>
                        </a:rPr>
                        <a:t>Выполнение плана посещений клиентов</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факта посещений клиентов к плану посещений клиентов)</a:t>
                      </a:r>
                    </a:p>
                  </a:txBody>
                  <a:tcPr marL="17875" marR="17875" marT="22344" marB="22344" anchor="ctr">
                    <a:lnL>
                      <a:noFill/>
                    </a:lnL>
                    <a:lnR>
                      <a:noFill/>
                    </a:lnR>
                    <a:lnT>
                      <a:noFill/>
                    </a:lnT>
                    <a:lnB>
                      <a:noFill/>
                    </a:lnB>
                    <a:solidFill>
                      <a:schemeClr val="bg2">
                        <a:lumMod val="90000"/>
                      </a:schemeClr>
                    </a:solidFill>
                  </a:tcPr>
                </a:tc>
              </a:tr>
              <a:tr h="559489">
                <a:tc>
                  <a:txBody>
                    <a:bodyPr/>
                    <a:lstStyle/>
                    <a:p>
                      <a:pPr algn="l"/>
                      <a:r>
                        <a:rPr lang="ru-RU" sz="1400" b="1">
                          <a:effectLst/>
                        </a:rPr>
                        <a:t>«Текучка» персонала</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фактического процента «текучки» к плановому проценту «текучки»)</a:t>
                      </a:r>
                    </a:p>
                  </a:txBody>
                  <a:tcPr marL="17875" marR="17875" marT="22344" marB="22344" anchor="ctr">
                    <a:lnL>
                      <a:noFill/>
                    </a:lnL>
                    <a:lnR>
                      <a:noFill/>
                    </a:lnR>
                    <a:lnT>
                      <a:noFill/>
                    </a:lnT>
                    <a:lnB>
                      <a:noFill/>
                    </a:lnB>
                    <a:solidFill>
                      <a:schemeClr val="bg2">
                        <a:lumMod val="90000"/>
                      </a:schemeClr>
                    </a:solidFill>
                  </a:tcPr>
                </a:tc>
              </a:tr>
              <a:tr h="688189">
                <a:tc>
                  <a:txBody>
                    <a:bodyPr/>
                    <a:lstStyle/>
                    <a:p>
                      <a:pPr algn="l"/>
                      <a:r>
                        <a:rPr lang="ru-RU" sz="1400" b="1">
                          <a:effectLst/>
                        </a:rPr>
                        <a:t>Количество новых привлеченных клиентов</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 (отношение фактического количества привлеченных клиентов к плановому количеству привлеченных клиентов)</a:t>
                      </a:r>
                    </a:p>
                  </a:txBody>
                  <a:tcPr marL="17875" marR="17875" marT="22344" marB="22344" anchor="ctr">
                    <a:lnL>
                      <a:noFill/>
                    </a:lnL>
                    <a:lnR>
                      <a:noFill/>
                    </a:lnR>
                    <a:lnT>
                      <a:noFill/>
                    </a:lnT>
                    <a:lnB>
                      <a:noFill/>
                    </a:lnB>
                    <a:solidFill>
                      <a:schemeClr val="bg2">
                        <a:lumMod val="90000"/>
                      </a:schemeClr>
                    </a:solidFill>
                  </a:tcPr>
                </a:tc>
              </a:tr>
              <a:tr h="173388">
                <a:tc>
                  <a:txBody>
                    <a:bodyPr/>
                    <a:lstStyle/>
                    <a:p>
                      <a:pPr algn="l"/>
                      <a:r>
                        <a:rPr lang="ru-RU" sz="1400" b="1">
                          <a:effectLst/>
                        </a:rPr>
                        <a:t>Другие показатели</a:t>
                      </a:r>
                    </a:p>
                  </a:txBody>
                  <a:tcPr marL="17875" marR="17875" marT="22344" marB="22344" anchor="ctr">
                    <a:lnL>
                      <a:noFill/>
                    </a:lnL>
                    <a:lnR>
                      <a:noFill/>
                    </a:lnR>
                    <a:lnT>
                      <a:noFill/>
                    </a:lnT>
                    <a:lnB>
                      <a:noFill/>
                    </a:lnB>
                    <a:solidFill>
                      <a:schemeClr val="bg2">
                        <a:lumMod val="90000"/>
                      </a:schemeClr>
                    </a:solidFill>
                  </a:tcPr>
                </a:tc>
                <a:tc>
                  <a:txBody>
                    <a:bodyPr/>
                    <a:lstStyle/>
                    <a:p>
                      <a:pPr algn="l"/>
                      <a:r>
                        <a:rPr lang="ru-RU" sz="1400" b="1" dirty="0">
                          <a:effectLst/>
                        </a:rPr>
                        <a:t>План/факт</a:t>
                      </a:r>
                    </a:p>
                  </a:txBody>
                  <a:tcPr marL="17875" marR="17875" marT="22344" marB="22344" anchor="ctr">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9324138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smtClean="0">
                <a:solidFill>
                  <a:srgbClr val="FF0000"/>
                </a:solidFill>
              </a:rPr>
              <a:t>Система оплаты труда с применением </a:t>
            </a:r>
            <a:r>
              <a:rPr lang="en-US" sz="2400" dirty="0" smtClean="0">
                <a:solidFill>
                  <a:srgbClr val="FF0000"/>
                </a:solidFill>
              </a:rPr>
              <a:t>KPI</a:t>
            </a:r>
            <a:endParaRPr lang="ru-RU" sz="2400" dirty="0">
              <a:solidFill>
                <a:srgbClr val="FF0000"/>
              </a:solidFill>
            </a:endParaRPr>
          </a:p>
        </p:txBody>
      </p:sp>
      <p:sp>
        <p:nvSpPr>
          <p:cNvPr id="3" name="Объект 2"/>
          <p:cNvSpPr>
            <a:spLocks noGrp="1"/>
          </p:cNvSpPr>
          <p:nvPr>
            <p:ph idx="1"/>
          </p:nvPr>
        </p:nvSpPr>
        <p:spPr>
          <a:xfrm>
            <a:off x="457200" y="908720"/>
            <a:ext cx="8229600" cy="5217443"/>
          </a:xfrm>
        </p:spPr>
        <p:txBody>
          <a:bodyPr>
            <a:normAutofit fontScale="85000" lnSpcReduction="10000"/>
          </a:bodyPr>
          <a:lstStyle/>
          <a:p>
            <a:pPr marL="0" indent="0">
              <a:buNone/>
            </a:pPr>
            <a:r>
              <a:rPr lang="ru-RU" b="1" dirty="0"/>
              <a:t>Требования</a:t>
            </a:r>
            <a:r>
              <a:rPr lang="ru-RU" dirty="0"/>
              <a:t> к системе KPI:</a:t>
            </a:r>
          </a:p>
          <a:p>
            <a:r>
              <a:rPr lang="ru-RU" dirty="0"/>
              <a:t>каждый показатель должен быть четко определен;</a:t>
            </a:r>
          </a:p>
          <a:p>
            <a:r>
              <a:rPr lang="ru-RU" dirty="0"/>
              <a:t>показатели и нормативы должны быть достижимы: цель должна быть реальной, но в то же время являться стимулом;</a:t>
            </a:r>
          </a:p>
          <a:p>
            <a:r>
              <a:rPr lang="ru-RU" dirty="0"/>
              <a:t>показатель должен быть в сфере ответственности тех людей, которые подвергаются оценке;</a:t>
            </a:r>
          </a:p>
          <a:p>
            <a:r>
              <a:rPr lang="ru-RU" dirty="0"/>
              <a:t>показатель должен нести смысл;</a:t>
            </a:r>
          </a:p>
          <a:p>
            <a:r>
              <a:rPr lang="ru-RU" dirty="0"/>
              <a:t>показатели могут быть общими для всей компании, т. е. «привязаны» к цели компании, и конкретными для каждого подразделения, т. е. «привязаны» к целям подразделения.</a:t>
            </a:r>
          </a:p>
          <a:p>
            <a:endParaRPr lang="ru-RU" dirty="0"/>
          </a:p>
        </p:txBody>
      </p:sp>
    </p:spTree>
    <p:extLst>
      <p:ext uri="{BB962C8B-B14F-4D97-AF65-F5344CB8AC3E}">
        <p14:creationId xmlns:p14="http://schemas.microsoft.com/office/powerpoint/2010/main" val="28801415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764704"/>
            <a:ext cx="8229600" cy="5361459"/>
          </a:xfrm>
        </p:spPr>
        <p:txBody>
          <a:bodyPr>
            <a:normAutofit fontScale="85000" lnSpcReduction="10000"/>
          </a:bodyPr>
          <a:lstStyle/>
          <a:p>
            <a:pPr marL="0" indent="0">
              <a:buNone/>
            </a:pPr>
            <a:r>
              <a:rPr lang="ru-RU" b="1" dirty="0"/>
              <a:t>I. Система начисления заработной платы как часть системы мотивации</a:t>
            </a:r>
            <a:endParaRPr lang="ru-RU" dirty="0"/>
          </a:p>
          <a:p>
            <a:r>
              <a:rPr lang="ru-RU" dirty="0"/>
              <a:t>Система управления персоналом имеет риск быть </a:t>
            </a:r>
            <a:r>
              <a:rPr lang="ru-RU" dirty="0" err="1"/>
              <a:t>высокозатратной</a:t>
            </a:r>
            <a:r>
              <a:rPr lang="ru-RU" dirty="0"/>
              <a:t> и низкоэффективной в случае, если персонал не будет испытывать лояльности к компании. Для формирования лояльности сотрудников полезно иметь представление о том, что побуждает их выполнять свои обязанности наиболее эффективно, т. е. об их мотивации</a:t>
            </a:r>
            <a:r>
              <a:rPr lang="ru-RU" dirty="0" smtClean="0"/>
              <a:t>.</a:t>
            </a:r>
          </a:p>
          <a:p>
            <a:r>
              <a:rPr lang="ru-RU" dirty="0" smtClean="0"/>
              <a:t>В </a:t>
            </a:r>
            <a:r>
              <a:rPr lang="ru-RU" dirty="0"/>
              <a:t>нашем случае под мотивацией мы будем понимать процесс стимулирования сотрудников на достижение поставленных целей и выполнение задач.</a:t>
            </a:r>
          </a:p>
          <a:p>
            <a:endParaRPr lang="ru-RU" dirty="0"/>
          </a:p>
        </p:txBody>
      </p:sp>
    </p:spTree>
    <p:extLst>
      <p:ext uri="{BB962C8B-B14F-4D97-AF65-F5344CB8AC3E}">
        <p14:creationId xmlns:p14="http://schemas.microsoft.com/office/powerpoint/2010/main" val="26847518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648072"/>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323528" y="980728"/>
            <a:ext cx="8229600" cy="5040560"/>
          </a:xfrm>
        </p:spPr>
        <p:txBody>
          <a:bodyPr>
            <a:normAutofit fontScale="92500" lnSpcReduction="20000"/>
          </a:bodyPr>
          <a:lstStyle/>
          <a:p>
            <a:r>
              <a:rPr lang="ru-RU" b="1" dirty="0"/>
              <a:t>Система оплаты труда на основе KPI</a:t>
            </a:r>
            <a:r>
              <a:rPr lang="ru-RU" dirty="0"/>
              <a:t> позволяет:</a:t>
            </a:r>
          </a:p>
          <a:p>
            <a:r>
              <a:rPr lang="ru-RU" dirty="0"/>
              <a:t>обеспечить контроль за текущими и долгосрочными показателями деятельности организации;</a:t>
            </a:r>
          </a:p>
          <a:p>
            <a:r>
              <a:rPr lang="ru-RU" dirty="0"/>
              <a:t>оценить личную эффективность каждого сотрудника, подразделения и организации в целом;</a:t>
            </a:r>
          </a:p>
          <a:p>
            <a:r>
              <a:rPr lang="ru-RU" dirty="0"/>
              <a:t>ориентировать персонал на достижение требуемых результатов;</a:t>
            </a:r>
          </a:p>
          <a:p>
            <a:r>
              <a:rPr lang="ru-RU" dirty="0"/>
              <a:t>управлять бюджетом по фонду оплаты труда и сократить время на его расчет.</a:t>
            </a:r>
          </a:p>
          <a:p>
            <a:endParaRPr lang="ru-RU" dirty="0"/>
          </a:p>
        </p:txBody>
      </p:sp>
    </p:spTree>
    <p:extLst>
      <p:ext uri="{BB962C8B-B14F-4D97-AF65-F5344CB8AC3E}">
        <p14:creationId xmlns:p14="http://schemas.microsoft.com/office/powerpoint/2010/main" val="136567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67544" y="836712"/>
            <a:ext cx="8229600" cy="5616624"/>
          </a:xfrm>
        </p:spPr>
        <p:txBody>
          <a:bodyPr>
            <a:normAutofit fontScale="62500" lnSpcReduction="20000"/>
          </a:bodyPr>
          <a:lstStyle/>
          <a:p>
            <a:pPr marL="0" indent="0">
              <a:buNone/>
            </a:pPr>
            <a:r>
              <a:rPr lang="ru-RU" b="1" dirty="0"/>
              <a:t>II. Методика формирования системы оплаты </a:t>
            </a:r>
            <a:r>
              <a:rPr lang="ru-RU" b="1" dirty="0" smtClean="0"/>
              <a:t>труда</a:t>
            </a:r>
          </a:p>
          <a:p>
            <a:pPr marL="0" indent="0">
              <a:buNone/>
            </a:pPr>
            <a:r>
              <a:rPr lang="ru-RU" b="1" dirty="0"/>
              <a:t>1.</a:t>
            </a:r>
            <a:r>
              <a:rPr lang="ru-RU" dirty="0"/>
              <a:t> Определите перечень должностей (позицию) в структуре компании, для которых будет формироваться следующая мотивационная схема (принцип соответствия ключевых показателей эффективности уровню организационной структуры):</a:t>
            </a:r>
          </a:p>
          <a:p>
            <a:r>
              <a:rPr lang="ru-RU" dirty="0"/>
              <a:t>Уровень «генеральный директор» (владелец бизнеса) — Достижение цели первого уровня (план/факт)</a:t>
            </a:r>
          </a:p>
          <a:p>
            <a:r>
              <a:rPr lang="ru-RU" dirty="0"/>
              <a:t>Уровень «менеджмент» (руководители подразделений) — Достижение целей второго уровня + показатели организации плановой работы (план/факт)</a:t>
            </a:r>
          </a:p>
          <a:p>
            <a:r>
              <a:rPr lang="ru-RU" dirty="0"/>
              <a:t>Уровень «рядовой персонал» — Достижение поставленных целей + выполнение текущих задач (план/факт)</a:t>
            </a:r>
          </a:p>
          <a:p>
            <a:pPr marL="0" indent="0">
              <a:buNone/>
            </a:pPr>
            <a:r>
              <a:rPr lang="ru-RU" b="1" dirty="0"/>
              <a:t>2.</a:t>
            </a:r>
            <a:r>
              <a:rPr lang="ru-RU" dirty="0"/>
              <a:t> Определите ключевые показатели эффективности (KPI) для должности и вес каждого, исходя из целей, поставленных для данного уровня организационной структуры</a:t>
            </a:r>
            <a:r>
              <a:rPr lang="ru-RU" dirty="0" smtClean="0"/>
              <a:t>.</a:t>
            </a:r>
          </a:p>
          <a:p>
            <a:pPr marL="0" indent="0">
              <a:buNone/>
            </a:pPr>
            <a:r>
              <a:rPr lang="ru-RU" b="1" dirty="0" smtClean="0"/>
              <a:t>3</a:t>
            </a:r>
            <a:r>
              <a:rPr lang="ru-RU" b="1" dirty="0"/>
              <a:t>.</a:t>
            </a:r>
            <a:r>
              <a:rPr lang="ru-RU" dirty="0"/>
              <a:t> Определите порядок расчета показателей (</a:t>
            </a:r>
            <a:r>
              <a:rPr lang="ru-RU" i="1" dirty="0"/>
              <a:t>табл. 2</a:t>
            </a:r>
            <a:r>
              <a:rPr lang="ru-RU" dirty="0" smtClean="0"/>
              <a:t>).</a:t>
            </a:r>
          </a:p>
          <a:p>
            <a:pPr marL="0" indent="0">
              <a:buNone/>
            </a:pPr>
            <a:r>
              <a:rPr lang="ru-RU" b="1" dirty="0"/>
              <a:t>4.</a:t>
            </a:r>
            <a:r>
              <a:rPr lang="ru-RU" dirty="0"/>
              <a:t> Определите разброс процента выполнения показателя, значение коэффициента показателя и смысл его значения (</a:t>
            </a:r>
            <a:r>
              <a:rPr lang="ru-RU" i="1" dirty="0"/>
              <a:t>табл. 3</a:t>
            </a:r>
            <a:r>
              <a:rPr lang="ru-RU" dirty="0" smtClean="0"/>
              <a:t>).</a:t>
            </a:r>
            <a:endParaRPr lang="ru-RU" dirty="0"/>
          </a:p>
        </p:txBody>
      </p:sp>
    </p:spTree>
    <p:extLst>
      <p:ext uri="{BB962C8B-B14F-4D97-AF65-F5344CB8AC3E}">
        <p14:creationId xmlns:p14="http://schemas.microsoft.com/office/powerpoint/2010/main" val="181212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95125090"/>
              </p:ext>
            </p:extLst>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0910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
          </a:xfrm>
        </p:spPr>
        <p:txBody>
          <a:bodyPr>
            <a:noAutofit/>
          </a:bodyPr>
          <a:lstStyle/>
          <a:p>
            <a:endParaRPr lang="ru-RU" sz="800" dirty="0"/>
          </a:p>
        </p:txBody>
      </p:sp>
      <p:sp>
        <p:nvSpPr>
          <p:cNvPr id="3" name="Объект 2"/>
          <p:cNvSpPr>
            <a:spLocks noGrp="1"/>
          </p:cNvSpPr>
          <p:nvPr>
            <p:ph idx="1"/>
          </p:nvPr>
        </p:nvSpPr>
        <p:spPr>
          <a:xfrm>
            <a:off x="457200" y="836712"/>
            <a:ext cx="8229600" cy="5289451"/>
          </a:xfrm>
        </p:spPr>
        <p:txBody>
          <a:bodyPr/>
          <a:lstStyle/>
          <a:p>
            <a:pPr marL="0" indent="0">
              <a:buNone/>
            </a:pPr>
            <a:r>
              <a:rPr lang="ru-RU" sz="2000" b="1" dirty="0" smtClean="0"/>
              <a:t>Табл</a:t>
            </a:r>
            <a:r>
              <a:rPr lang="ru-RU" sz="2000" b="1" dirty="0"/>
              <a:t>. 2. Связь целей с ключевыми показателями эффективности</a:t>
            </a:r>
            <a:endParaRPr lang="ru-RU" sz="2000"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4238108"/>
              </p:ext>
            </p:extLst>
          </p:nvPr>
        </p:nvGraphicFramePr>
        <p:xfrm>
          <a:off x="755577" y="1495502"/>
          <a:ext cx="7632847" cy="4796320"/>
        </p:xfrm>
        <a:graphic>
          <a:graphicData uri="http://schemas.openxmlformats.org/drawingml/2006/table">
            <a:tbl>
              <a:tblPr/>
              <a:tblGrid>
                <a:gridCol w="504055"/>
                <a:gridCol w="2736304"/>
                <a:gridCol w="4392488"/>
              </a:tblGrid>
              <a:tr h="374365">
                <a:tc>
                  <a:txBody>
                    <a:bodyPr/>
                    <a:lstStyle/>
                    <a:p>
                      <a:pPr algn="l"/>
                      <a:r>
                        <a:rPr lang="ru-RU" sz="1400" dirty="0">
                          <a:effectLst/>
                        </a:rPr>
                        <a:t>№</a:t>
                      </a:r>
                      <a:br>
                        <a:rPr lang="ru-RU" sz="1400" dirty="0">
                          <a:effectLst/>
                        </a:rPr>
                      </a:br>
                      <a:r>
                        <a:rPr lang="ru-RU" sz="1400" dirty="0">
                          <a:effectLst/>
                        </a:rPr>
                        <a:t>п/п</a:t>
                      </a:r>
                    </a:p>
                  </a:txBody>
                  <a:tcPr marL="8192" marR="8192" marT="10240" marB="10240" anchor="ctr">
                    <a:lnL>
                      <a:noFill/>
                    </a:lnL>
                    <a:lnR>
                      <a:noFill/>
                    </a:lnR>
                    <a:lnT>
                      <a:noFill/>
                    </a:lnT>
                    <a:lnB>
                      <a:noFill/>
                    </a:lnB>
                    <a:solidFill>
                      <a:schemeClr val="bg2">
                        <a:lumMod val="50000"/>
                      </a:schemeClr>
                    </a:solidFill>
                  </a:tcPr>
                </a:tc>
                <a:tc>
                  <a:txBody>
                    <a:bodyPr/>
                    <a:lstStyle/>
                    <a:p>
                      <a:pPr algn="l"/>
                      <a:r>
                        <a:rPr lang="ru-RU" sz="1400" dirty="0">
                          <a:effectLst/>
                        </a:rPr>
                        <a:t>Цели по компании</a:t>
                      </a:r>
                    </a:p>
                  </a:txBody>
                  <a:tcPr marL="8192" marR="8192" marT="10240" marB="10240" anchor="ctr">
                    <a:lnL>
                      <a:noFill/>
                    </a:lnL>
                    <a:lnR>
                      <a:noFill/>
                    </a:lnR>
                    <a:lnT>
                      <a:noFill/>
                    </a:lnT>
                    <a:lnB>
                      <a:noFill/>
                    </a:lnB>
                    <a:solidFill>
                      <a:schemeClr val="bg2">
                        <a:lumMod val="50000"/>
                      </a:schemeClr>
                    </a:solidFill>
                  </a:tcPr>
                </a:tc>
                <a:tc>
                  <a:txBody>
                    <a:bodyPr/>
                    <a:lstStyle/>
                    <a:p>
                      <a:pPr algn="l"/>
                      <a:r>
                        <a:rPr lang="ru-RU" sz="1400" dirty="0">
                          <a:effectLst/>
                        </a:rPr>
                        <a:t>Возможные ключевые показатели эффективности и порядок расчета (измерения)</a:t>
                      </a:r>
                    </a:p>
                  </a:txBody>
                  <a:tcPr marL="8192" marR="8192" marT="10240" marB="10240" anchor="ctr">
                    <a:lnL>
                      <a:noFill/>
                    </a:lnL>
                    <a:lnR>
                      <a:noFill/>
                    </a:lnR>
                    <a:lnT>
                      <a:noFill/>
                    </a:lnT>
                    <a:lnB>
                      <a:noFill/>
                    </a:lnB>
                    <a:solidFill>
                      <a:schemeClr val="bg2">
                        <a:lumMod val="50000"/>
                      </a:schemeClr>
                    </a:solidFill>
                  </a:tcPr>
                </a:tc>
              </a:tr>
              <a:tr h="1082135">
                <a:tc>
                  <a:txBody>
                    <a:bodyPr/>
                    <a:lstStyle/>
                    <a:p>
                      <a:pPr algn="ctr"/>
                      <a:r>
                        <a:rPr lang="ru-RU" sz="1400" dirty="0">
                          <a:effectLst/>
                        </a:rPr>
                        <a:t>1</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Коммерческая цель выполнять ежемесячный план продаж продукта А в размере 350 000 руб. в месяц на территории Б </a:t>
                      </a:r>
                      <a:r>
                        <a:rPr lang="ru-RU" sz="1400" dirty="0" smtClean="0">
                          <a:effectLst/>
                        </a:rPr>
                        <a:t>за</a:t>
                      </a:r>
                      <a:r>
                        <a:rPr lang="ru-RU" sz="1400" baseline="0" dirty="0" smtClean="0">
                          <a:effectLst/>
                        </a:rPr>
                        <a:t> год</a:t>
                      </a:r>
                      <a:endParaRPr lang="ru-RU" sz="1400" dirty="0">
                        <a:effectLst/>
                      </a:endParaRP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1. Ключевой показатель эффективности — план продаж. Система измерения: (факт продаж) / (план продаж).</a:t>
                      </a:r>
                      <a:br>
                        <a:rPr lang="ru-RU" sz="1400" dirty="0">
                          <a:effectLst/>
                        </a:rPr>
                      </a:br>
                      <a:r>
                        <a:rPr lang="ru-RU" sz="1400" dirty="0">
                          <a:effectLst/>
                        </a:rPr>
                        <a:t>2. Ключевой показатель эффективности — прирост 20%. Система измерения: (фактический прирост) / (плановый прирост).</a:t>
                      </a:r>
                    </a:p>
                  </a:txBody>
                  <a:tcPr marL="8192" marR="8192" marT="10240" marB="10240" anchor="ctr">
                    <a:lnL>
                      <a:noFill/>
                    </a:lnL>
                    <a:lnR>
                      <a:noFill/>
                    </a:lnR>
                    <a:lnT>
                      <a:noFill/>
                    </a:lnT>
                    <a:lnB>
                      <a:noFill/>
                    </a:lnB>
                    <a:solidFill>
                      <a:schemeClr val="bg2">
                        <a:lumMod val="90000"/>
                      </a:schemeClr>
                    </a:solidFill>
                  </a:tcPr>
                </a:tc>
              </a:tr>
              <a:tr h="728250">
                <a:tc>
                  <a:txBody>
                    <a:bodyPr/>
                    <a:lstStyle/>
                    <a:p>
                      <a:pPr algn="ctr"/>
                      <a:r>
                        <a:rPr lang="ru-RU" sz="1400">
                          <a:effectLst/>
                        </a:rPr>
                        <a:t>2</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a:effectLst/>
                        </a:rPr>
                        <a:t>Коммерческая цель увеличить среднюю сумму отгрузки на 15%</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Ключевой показатель эффективности — средняя сумма отгрузки. Система измерения: (фактическая средняя сумма отгрузки) / (плановая средняя сумма отгрузки на дату).</a:t>
                      </a:r>
                    </a:p>
                  </a:txBody>
                  <a:tcPr marL="8192" marR="8192" marT="10240" marB="10240" anchor="ctr">
                    <a:lnL>
                      <a:noFill/>
                    </a:lnL>
                    <a:lnR>
                      <a:noFill/>
                    </a:lnR>
                    <a:lnT>
                      <a:noFill/>
                    </a:lnT>
                    <a:lnB>
                      <a:noFill/>
                    </a:lnB>
                    <a:solidFill>
                      <a:schemeClr val="bg2">
                        <a:lumMod val="90000"/>
                      </a:schemeClr>
                    </a:solidFill>
                  </a:tcPr>
                </a:tc>
              </a:tr>
              <a:tr h="846212">
                <a:tc>
                  <a:txBody>
                    <a:bodyPr/>
                    <a:lstStyle/>
                    <a:p>
                      <a:pPr algn="ctr"/>
                      <a:r>
                        <a:rPr lang="ru-RU" sz="1400">
                          <a:effectLst/>
                        </a:rPr>
                        <a:t>3</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Качественная цель увеличить количество клиентов на 10% в период с </a:t>
                      </a:r>
                      <a:r>
                        <a:rPr lang="ru-RU" sz="1400" dirty="0" smtClean="0">
                          <a:effectLst/>
                        </a:rPr>
                        <a:t>01.01.20 </a:t>
                      </a:r>
                      <a:r>
                        <a:rPr lang="ru-RU" sz="1400" dirty="0">
                          <a:effectLst/>
                        </a:rPr>
                        <a:t>до </a:t>
                      </a:r>
                      <a:r>
                        <a:rPr lang="ru-RU" sz="1400" dirty="0" smtClean="0">
                          <a:effectLst/>
                        </a:rPr>
                        <a:t>01.07.20 </a:t>
                      </a:r>
                      <a:r>
                        <a:rPr lang="ru-RU" sz="1400" dirty="0">
                          <a:effectLst/>
                        </a:rPr>
                        <a:t>на территории Б</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Ключевой показатель эффективности — количество клиентов в базе данных компании. Система измерения: (фактическое количество клиентов в базе) / (плановое количество клиентов в базе).</a:t>
                      </a:r>
                    </a:p>
                  </a:txBody>
                  <a:tcPr marL="8192" marR="8192" marT="10240" marB="10240" anchor="ctr">
                    <a:lnL>
                      <a:noFill/>
                    </a:lnL>
                    <a:lnR>
                      <a:noFill/>
                    </a:lnR>
                    <a:lnT>
                      <a:noFill/>
                    </a:lnT>
                    <a:lnB>
                      <a:noFill/>
                    </a:lnB>
                    <a:solidFill>
                      <a:schemeClr val="bg2">
                        <a:lumMod val="90000"/>
                      </a:schemeClr>
                    </a:solidFill>
                  </a:tcPr>
                </a:tc>
              </a:tr>
              <a:tr h="1495001">
                <a:tc>
                  <a:txBody>
                    <a:bodyPr/>
                    <a:lstStyle/>
                    <a:p>
                      <a:pPr algn="ctr"/>
                      <a:r>
                        <a:rPr lang="ru-RU" sz="1400">
                          <a:effectLst/>
                        </a:rPr>
                        <a:t>4</a:t>
                      </a: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Качественная цель разработать и провести мероприятие для 50 клиентов (30% ключевых и 70% потенциальных) в период с </a:t>
                      </a:r>
                      <a:r>
                        <a:rPr lang="ru-RU" sz="1400" dirty="0" smtClean="0">
                          <a:effectLst/>
                        </a:rPr>
                        <a:t>01.02.20 </a:t>
                      </a:r>
                      <a:r>
                        <a:rPr lang="ru-RU" sz="1400" dirty="0">
                          <a:effectLst/>
                        </a:rPr>
                        <a:t>по </a:t>
                      </a:r>
                      <a:r>
                        <a:rPr lang="ru-RU" sz="1400" dirty="0" smtClean="0">
                          <a:effectLst/>
                        </a:rPr>
                        <a:t>01.03.20</a:t>
                      </a:r>
                      <a:endParaRPr lang="ru-RU" sz="1400" dirty="0">
                        <a:effectLst/>
                      </a:endParaRPr>
                    </a:p>
                  </a:txBody>
                  <a:tcPr marL="8192" marR="8192" marT="10240" marB="10240" anchor="ctr">
                    <a:lnL>
                      <a:noFill/>
                    </a:lnL>
                    <a:lnR>
                      <a:noFill/>
                    </a:lnR>
                    <a:lnT>
                      <a:noFill/>
                    </a:lnT>
                    <a:lnB>
                      <a:noFill/>
                    </a:lnB>
                    <a:solidFill>
                      <a:schemeClr val="bg2">
                        <a:lumMod val="90000"/>
                      </a:schemeClr>
                    </a:solidFill>
                  </a:tcPr>
                </a:tc>
                <a:tc>
                  <a:txBody>
                    <a:bodyPr/>
                    <a:lstStyle/>
                    <a:p>
                      <a:pPr algn="l"/>
                      <a:r>
                        <a:rPr lang="ru-RU" sz="1400" dirty="0">
                          <a:effectLst/>
                        </a:rPr>
                        <a:t>1. Ключевой показатель эффективности — посещение мероприятия клиентами. Система измерения: (фактическое количество посетителей) / (плановое количество посетителей).</a:t>
                      </a:r>
                      <a:br>
                        <a:rPr lang="ru-RU" sz="1400" dirty="0">
                          <a:effectLst/>
                        </a:rPr>
                      </a:br>
                      <a:r>
                        <a:rPr lang="ru-RU" sz="1400" dirty="0">
                          <a:effectLst/>
                        </a:rPr>
                        <a:t>2. Ключевой показатель эффективности — бюджет мероприятия. Система измерения: (фактический бюджет) / (плановый бюджет).</a:t>
                      </a:r>
                    </a:p>
                  </a:txBody>
                  <a:tcPr marL="8192" marR="8192" marT="10240" marB="10240" anchor="ctr">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2799003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288032"/>
          </a:xfrm>
        </p:spPr>
        <p:txBody>
          <a:bodyPr>
            <a:normAutofit/>
          </a:bodyPr>
          <a:lstStyle/>
          <a:p>
            <a:endParaRPr lang="ru-RU" sz="1000" dirty="0"/>
          </a:p>
        </p:txBody>
      </p:sp>
      <p:sp>
        <p:nvSpPr>
          <p:cNvPr id="3" name="Объект 2"/>
          <p:cNvSpPr>
            <a:spLocks noGrp="1"/>
          </p:cNvSpPr>
          <p:nvPr>
            <p:ph idx="1"/>
          </p:nvPr>
        </p:nvSpPr>
        <p:spPr>
          <a:xfrm>
            <a:off x="467544" y="836712"/>
            <a:ext cx="8229600" cy="4525963"/>
          </a:xfrm>
        </p:spPr>
        <p:txBody>
          <a:bodyPr>
            <a:normAutofit/>
          </a:bodyPr>
          <a:lstStyle/>
          <a:p>
            <a:pPr marL="0" indent="0">
              <a:buNone/>
            </a:pPr>
            <a:r>
              <a:rPr lang="ru-RU" sz="2000" b="1" dirty="0"/>
              <a:t>Табл. 3. </a:t>
            </a:r>
            <a:endParaRPr lang="ru-RU" sz="2000" b="1" dirty="0" smtClean="0"/>
          </a:p>
          <a:p>
            <a:pPr marL="0" indent="0">
              <a:buNone/>
            </a:pPr>
            <a:r>
              <a:rPr lang="ru-RU" sz="2000" b="1" dirty="0" smtClean="0"/>
              <a:t>Процент </a:t>
            </a:r>
            <a:r>
              <a:rPr lang="ru-RU" sz="2000" b="1" dirty="0"/>
              <a:t>выполнения показателя и коэффициент (пример)(*)</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996965216"/>
              </p:ext>
            </p:extLst>
          </p:nvPr>
        </p:nvGraphicFramePr>
        <p:xfrm>
          <a:off x="611560" y="1700808"/>
          <a:ext cx="7848871" cy="4702481"/>
        </p:xfrm>
        <a:graphic>
          <a:graphicData uri="http://schemas.openxmlformats.org/drawingml/2006/table">
            <a:tbl>
              <a:tblPr/>
              <a:tblGrid>
                <a:gridCol w="3490356"/>
                <a:gridCol w="940167"/>
                <a:gridCol w="3418348"/>
              </a:tblGrid>
              <a:tr h="325026">
                <a:tc>
                  <a:txBody>
                    <a:bodyPr/>
                    <a:lstStyle/>
                    <a:p>
                      <a:pPr algn="ctr"/>
                      <a:r>
                        <a:rPr lang="ru-RU" sz="1400" dirty="0">
                          <a:effectLst/>
                        </a:rPr>
                        <a:t>Процент выполнения показателя</a:t>
                      </a:r>
                    </a:p>
                  </a:txBody>
                  <a:tcPr marL="18803" marR="18803" marT="23504" marB="23504" anchor="ctr">
                    <a:lnL>
                      <a:noFill/>
                    </a:lnL>
                    <a:lnR>
                      <a:noFill/>
                    </a:lnR>
                    <a:lnT>
                      <a:noFill/>
                    </a:lnT>
                    <a:lnB>
                      <a:noFill/>
                    </a:lnB>
                    <a:solidFill>
                      <a:schemeClr val="bg2">
                        <a:lumMod val="50000"/>
                      </a:schemeClr>
                    </a:solidFill>
                  </a:tcPr>
                </a:tc>
                <a:tc>
                  <a:txBody>
                    <a:bodyPr/>
                    <a:lstStyle/>
                    <a:p>
                      <a:pPr algn="ctr"/>
                      <a:r>
                        <a:rPr lang="ru-RU" sz="1400" dirty="0">
                          <a:effectLst/>
                        </a:rPr>
                        <a:t>Коэффициент</a:t>
                      </a:r>
                    </a:p>
                  </a:txBody>
                  <a:tcPr marL="18803" marR="18803" marT="23504" marB="23504" anchor="ctr">
                    <a:lnL>
                      <a:noFill/>
                    </a:lnL>
                    <a:lnR>
                      <a:noFill/>
                    </a:lnR>
                    <a:lnT>
                      <a:noFill/>
                    </a:lnT>
                    <a:lnB>
                      <a:noFill/>
                    </a:lnB>
                    <a:solidFill>
                      <a:schemeClr val="bg2">
                        <a:lumMod val="50000"/>
                      </a:schemeClr>
                    </a:solidFill>
                  </a:tcPr>
                </a:tc>
                <a:tc>
                  <a:txBody>
                    <a:bodyPr/>
                    <a:lstStyle/>
                    <a:p>
                      <a:pPr algn="ctr"/>
                      <a:r>
                        <a:rPr lang="ru-RU" sz="1400" dirty="0">
                          <a:effectLst/>
                        </a:rPr>
                        <a:t>Смысл коэффициента</a:t>
                      </a:r>
                    </a:p>
                  </a:txBody>
                  <a:tcPr marL="18803" marR="18803" marT="23504" marB="23504" anchor="ctr">
                    <a:lnL>
                      <a:noFill/>
                    </a:lnL>
                    <a:lnR>
                      <a:noFill/>
                    </a:lnR>
                    <a:lnT>
                      <a:noFill/>
                    </a:lnT>
                    <a:lnB>
                      <a:noFill/>
                    </a:lnB>
                    <a:solidFill>
                      <a:schemeClr val="bg2">
                        <a:lumMod val="50000"/>
                      </a:schemeClr>
                    </a:solidFill>
                  </a:tcPr>
                </a:tc>
              </a:tr>
              <a:tr h="317776">
                <a:tc>
                  <a:txBody>
                    <a:bodyPr/>
                    <a:lstStyle/>
                    <a:p>
                      <a:pPr algn="l"/>
                      <a:r>
                        <a:rPr lang="ru-RU" sz="1400" dirty="0">
                          <a:effectLst/>
                        </a:rPr>
                        <a:t>Выполнение плана менее 50%</a:t>
                      </a:r>
                    </a:p>
                  </a:txBody>
                  <a:tcPr marL="18803" marR="18803" marT="23504" marB="23504">
                    <a:lnL>
                      <a:noFill/>
                    </a:lnL>
                    <a:lnR>
                      <a:noFill/>
                    </a:lnR>
                    <a:lnT>
                      <a:noFill/>
                    </a:lnT>
                    <a:lnB>
                      <a:noFill/>
                    </a:lnB>
                    <a:solidFill>
                      <a:schemeClr val="bg2">
                        <a:lumMod val="90000"/>
                      </a:schemeClr>
                    </a:solidFill>
                  </a:tcPr>
                </a:tc>
                <a:tc>
                  <a:txBody>
                    <a:bodyPr/>
                    <a:lstStyle/>
                    <a:p>
                      <a:pPr algn="ctr"/>
                      <a:r>
                        <a:rPr lang="ru-RU" sz="1400" dirty="0">
                          <a:effectLst/>
                        </a:rPr>
                        <a:t/>
                      </a:r>
                      <a:br>
                        <a:rPr lang="ru-RU" sz="1400" dirty="0">
                          <a:effectLst/>
                        </a:rPr>
                      </a:br>
                      <a:endParaRPr lang="ru-RU" sz="1400" dirty="0">
                        <a:effectLst/>
                      </a:endParaRPr>
                    </a:p>
                  </a:txBody>
                  <a:tcPr marL="18803" marR="18803" marT="23504" marB="23504">
                    <a:lnL>
                      <a:noFill/>
                    </a:lnL>
                    <a:lnR>
                      <a:noFill/>
                    </a:lnR>
                    <a:lnT>
                      <a:noFill/>
                    </a:lnT>
                    <a:lnB>
                      <a:noFill/>
                    </a:lnB>
                    <a:solidFill>
                      <a:schemeClr val="bg2">
                        <a:lumMod val="90000"/>
                      </a:schemeClr>
                    </a:solidFill>
                  </a:tcPr>
                </a:tc>
                <a:tc>
                  <a:txBody>
                    <a:bodyPr/>
                    <a:lstStyle/>
                    <a:p>
                      <a:pPr algn="l"/>
                      <a:r>
                        <a:rPr lang="ru-RU" sz="1400" dirty="0">
                          <a:effectLst/>
                        </a:rPr>
                        <a:t>Недопустимо</a:t>
                      </a:r>
                    </a:p>
                  </a:txBody>
                  <a:tcPr marL="18803" marR="18803" marT="23504" marB="23504">
                    <a:lnL>
                      <a:noFill/>
                    </a:lnL>
                    <a:lnR>
                      <a:noFill/>
                    </a:lnR>
                    <a:lnT>
                      <a:noFill/>
                    </a:lnT>
                    <a:lnB>
                      <a:noFill/>
                    </a:lnB>
                    <a:solidFill>
                      <a:schemeClr val="bg2">
                        <a:lumMod val="90000"/>
                      </a:schemeClr>
                    </a:solidFill>
                  </a:tcPr>
                </a:tc>
              </a:tr>
              <a:tr h="317776">
                <a:tc>
                  <a:txBody>
                    <a:bodyPr/>
                    <a:lstStyle/>
                    <a:p>
                      <a:pPr algn="l"/>
                      <a:r>
                        <a:rPr lang="ru-RU" sz="1400" dirty="0">
                          <a:effectLst/>
                        </a:rPr>
                        <a:t>Выполнение плана 51–89%</a:t>
                      </a:r>
                    </a:p>
                  </a:txBody>
                  <a:tcPr marL="18803" marR="18803" marT="23504" marB="23504">
                    <a:lnL>
                      <a:noFill/>
                    </a:lnL>
                    <a:lnR>
                      <a:noFill/>
                    </a:lnR>
                    <a:lnT>
                      <a:noFill/>
                    </a:lnT>
                    <a:lnB>
                      <a:noFill/>
                    </a:lnB>
                    <a:solidFill>
                      <a:schemeClr val="bg2">
                        <a:lumMod val="90000"/>
                      </a:schemeClr>
                    </a:solidFill>
                  </a:tcPr>
                </a:tc>
                <a:tc>
                  <a:txBody>
                    <a:bodyPr/>
                    <a:lstStyle/>
                    <a:p>
                      <a:pPr algn="ctr"/>
                      <a:r>
                        <a:rPr lang="ru-RU" sz="1400" dirty="0">
                          <a:effectLst/>
                        </a:rPr>
                        <a:t>0,5</a:t>
                      </a:r>
                    </a:p>
                  </a:txBody>
                  <a:tcPr marL="18803" marR="18803" marT="23504" marB="23504">
                    <a:lnL>
                      <a:noFill/>
                    </a:lnL>
                    <a:lnR>
                      <a:noFill/>
                    </a:lnR>
                    <a:lnT>
                      <a:noFill/>
                    </a:lnT>
                    <a:lnB>
                      <a:noFill/>
                    </a:lnB>
                    <a:solidFill>
                      <a:schemeClr val="bg2">
                        <a:lumMod val="90000"/>
                      </a:schemeClr>
                    </a:solidFill>
                  </a:tcPr>
                </a:tc>
                <a:tc>
                  <a:txBody>
                    <a:bodyPr/>
                    <a:lstStyle/>
                    <a:p>
                      <a:pPr algn="l"/>
                      <a:r>
                        <a:rPr lang="ru-RU" sz="1400">
                          <a:effectLst/>
                        </a:rPr>
                        <a:t>Низкий уровень</a:t>
                      </a:r>
                    </a:p>
                  </a:txBody>
                  <a:tcPr marL="18803" marR="18803" marT="23504" marB="23504">
                    <a:lnL>
                      <a:noFill/>
                    </a:lnL>
                    <a:lnR>
                      <a:noFill/>
                    </a:lnR>
                    <a:lnT>
                      <a:noFill/>
                    </a:lnT>
                    <a:lnB>
                      <a:noFill/>
                    </a:lnB>
                    <a:solidFill>
                      <a:schemeClr val="bg2">
                        <a:lumMod val="90000"/>
                      </a:schemeClr>
                    </a:solidFill>
                  </a:tcPr>
                </a:tc>
              </a:tr>
              <a:tr h="723928">
                <a:tc>
                  <a:txBody>
                    <a:bodyPr/>
                    <a:lstStyle/>
                    <a:p>
                      <a:pPr algn="l"/>
                      <a:r>
                        <a:rPr lang="ru-RU" sz="1400" dirty="0">
                          <a:effectLst/>
                        </a:rPr>
                        <a:t>Выполнение плана на 90–100%</a:t>
                      </a:r>
                    </a:p>
                  </a:txBody>
                  <a:tcPr marL="18803" marR="18803" marT="23504" marB="23504">
                    <a:lnL>
                      <a:noFill/>
                    </a:lnL>
                    <a:lnR>
                      <a:noFill/>
                    </a:lnR>
                    <a:lnT>
                      <a:noFill/>
                    </a:lnT>
                    <a:lnB>
                      <a:noFill/>
                    </a:lnB>
                    <a:solidFill>
                      <a:schemeClr val="bg2">
                        <a:lumMod val="90000"/>
                      </a:schemeClr>
                    </a:solidFill>
                  </a:tcPr>
                </a:tc>
                <a:tc>
                  <a:txBody>
                    <a:bodyPr/>
                    <a:lstStyle/>
                    <a:p>
                      <a:pPr algn="ctr"/>
                      <a:r>
                        <a:rPr lang="ru-RU" sz="1400">
                          <a:effectLst/>
                        </a:rPr>
                        <a:t>1</a:t>
                      </a:r>
                    </a:p>
                  </a:txBody>
                  <a:tcPr marL="18803" marR="18803" marT="23504" marB="23504">
                    <a:lnL>
                      <a:noFill/>
                    </a:lnL>
                    <a:lnR>
                      <a:noFill/>
                    </a:lnR>
                    <a:lnT>
                      <a:noFill/>
                    </a:lnT>
                    <a:lnB>
                      <a:noFill/>
                    </a:lnB>
                    <a:solidFill>
                      <a:schemeClr val="bg2">
                        <a:lumMod val="90000"/>
                      </a:schemeClr>
                    </a:solidFill>
                  </a:tcPr>
                </a:tc>
                <a:tc>
                  <a:txBody>
                    <a:bodyPr/>
                    <a:lstStyle/>
                    <a:p>
                      <a:pPr algn="l"/>
                      <a:r>
                        <a:rPr lang="ru-RU" sz="1400" dirty="0">
                          <a:effectLst/>
                        </a:rPr>
                        <a:t>Достижение целевого значения (выполнение плана)</a:t>
                      </a:r>
                    </a:p>
                  </a:txBody>
                  <a:tcPr marL="18803" marR="18803" marT="23504" marB="23504">
                    <a:lnL>
                      <a:noFill/>
                    </a:lnL>
                    <a:lnR>
                      <a:noFill/>
                    </a:lnR>
                    <a:lnT>
                      <a:noFill/>
                    </a:lnT>
                    <a:lnB>
                      <a:noFill/>
                    </a:lnB>
                    <a:solidFill>
                      <a:schemeClr val="bg2">
                        <a:lumMod val="90000"/>
                      </a:schemeClr>
                    </a:solidFill>
                  </a:tcPr>
                </a:tc>
              </a:tr>
              <a:tr h="317776">
                <a:tc>
                  <a:txBody>
                    <a:bodyPr/>
                    <a:lstStyle/>
                    <a:p>
                      <a:pPr algn="l"/>
                      <a:r>
                        <a:rPr lang="ru-RU" sz="1400" dirty="0">
                          <a:effectLst/>
                        </a:rPr>
                        <a:t>Выполнение плана 101–120%</a:t>
                      </a:r>
                    </a:p>
                  </a:txBody>
                  <a:tcPr marL="18803" marR="18803" marT="23504" marB="23504">
                    <a:lnL>
                      <a:noFill/>
                    </a:lnL>
                    <a:lnR>
                      <a:noFill/>
                    </a:lnR>
                    <a:lnT>
                      <a:noFill/>
                    </a:lnT>
                    <a:lnB>
                      <a:noFill/>
                    </a:lnB>
                    <a:solidFill>
                      <a:schemeClr val="bg2">
                        <a:lumMod val="90000"/>
                      </a:schemeClr>
                    </a:solidFill>
                  </a:tcPr>
                </a:tc>
                <a:tc>
                  <a:txBody>
                    <a:bodyPr/>
                    <a:lstStyle/>
                    <a:p>
                      <a:pPr algn="ctr"/>
                      <a:r>
                        <a:rPr lang="ru-RU" sz="1400">
                          <a:effectLst/>
                        </a:rPr>
                        <a:t>1,2</a:t>
                      </a:r>
                    </a:p>
                  </a:txBody>
                  <a:tcPr marL="18803" marR="18803" marT="23504" marB="23504">
                    <a:lnL>
                      <a:noFill/>
                    </a:lnL>
                    <a:lnR>
                      <a:noFill/>
                    </a:lnR>
                    <a:lnT>
                      <a:noFill/>
                    </a:lnT>
                    <a:lnB>
                      <a:noFill/>
                    </a:lnB>
                    <a:solidFill>
                      <a:schemeClr val="bg2">
                        <a:lumMod val="90000"/>
                      </a:schemeClr>
                    </a:solidFill>
                  </a:tcPr>
                </a:tc>
                <a:tc>
                  <a:txBody>
                    <a:bodyPr/>
                    <a:lstStyle/>
                    <a:p>
                      <a:pPr algn="l"/>
                      <a:r>
                        <a:rPr lang="ru-RU" sz="1400" dirty="0">
                          <a:effectLst/>
                        </a:rPr>
                        <a:t>Лидерство</a:t>
                      </a:r>
                    </a:p>
                  </a:txBody>
                  <a:tcPr marL="18803" marR="18803" marT="23504" marB="23504">
                    <a:lnL>
                      <a:noFill/>
                    </a:lnL>
                    <a:lnR>
                      <a:noFill/>
                    </a:lnR>
                    <a:lnT>
                      <a:noFill/>
                    </a:lnT>
                    <a:lnB>
                      <a:noFill/>
                    </a:lnB>
                    <a:solidFill>
                      <a:schemeClr val="bg2">
                        <a:lumMod val="90000"/>
                      </a:schemeClr>
                    </a:solidFill>
                  </a:tcPr>
                </a:tc>
              </a:tr>
              <a:tr h="723928">
                <a:tc>
                  <a:txBody>
                    <a:bodyPr/>
                    <a:lstStyle/>
                    <a:p>
                      <a:pPr algn="l"/>
                      <a:r>
                        <a:rPr lang="ru-RU" sz="1400" dirty="0">
                          <a:effectLst/>
                        </a:rPr>
                        <a:t>Выполнение плана более 120%</a:t>
                      </a:r>
                    </a:p>
                  </a:txBody>
                  <a:tcPr marL="18803" marR="18803" marT="23504" marB="23504">
                    <a:lnL>
                      <a:noFill/>
                    </a:lnL>
                    <a:lnR>
                      <a:noFill/>
                    </a:lnR>
                    <a:lnT>
                      <a:noFill/>
                    </a:lnT>
                    <a:lnB>
                      <a:noFill/>
                    </a:lnB>
                    <a:solidFill>
                      <a:schemeClr val="bg2">
                        <a:lumMod val="90000"/>
                      </a:schemeClr>
                    </a:solidFill>
                  </a:tcPr>
                </a:tc>
                <a:tc>
                  <a:txBody>
                    <a:bodyPr/>
                    <a:lstStyle/>
                    <a:p>
                      <a:pPr algn="ctr"/>
                      <a:r>
                        <a:rPr lang="ru-RU" sz="1400">
                          <a:effectLst/>
                        </a:rPr>
                        <a:t>1,5, 2 или 1(**)</a:t>
                      </a:r>
                    </a:p>
                  </a:txBody>
                  <a:tcPr marL="18803" marR="18803" marT="23504" marB="23504">
                    <a:lnL>
                      <a:noFill/>
                    </a:lnL>
                    <a:lnR>
                      <a:noFill/>
                    </a:lnR>
                    <a:lnT>
                      <a:noFill/>
                    </a:lnT>
                    <a:lnB>
                      <a:noFill/>
                    </a:lnB>
                    <a:solidFill>
                      <a:schemeClr val="bg2">
                        <a:lumMod val="90000"/>
                      </a:schemeClr>
                    </a:solidFill>
                  </a:tcPr>
                </a:tc>
                <a:tc>
                  <a:txBody>
                    <a:bodyPr/>
                    <a:lstStyle/>
                    <a:p>
                      <a:pPr algn="l"/>
                      <a:r>
                        <a:rPr lang="ru-RU" sz="1400" dirty="0">
                          <a:effectLst/>
                        </a:rPr>
                        <a:t>Агрессивное лидерство или управление точностью планирования**</a:t>
                      </a:r>
                    </a:p>
                  </a:txBody>
                  <a:tcPr marL="18803" marR="18803" marT="23504" marB="23504">
                    <a:lnL>
                      <a:noFill/>
                    </a:lnL>
                    <a:lnR>
                      <a:noFill/>
                    </a:lnR>
                    <a:lnT>
                      <a:noFill/>
                    </a:lnT>
                    <a:lnB>
                      <a:noFill/>
                    </a:lnB>
                    <a:solidFill>
                      <a:schemeClr val="bg2">
                        <a:lumMod val="90000"/>
                      </a:schemeClr>
                    </a:solidFill>
                  </a:tcPr>
                </a:tc>
              </a:tr>
              <a:tr h="1671617">
                <a:tc gridSpan="3">
                  <a:txBody>
                    <a:bodyPr/>
                    <a:lstStyle/>
                    <a:p>
                      <a:pPr algn="l"/>
                      <a:r>
                        <a:rPr lang="ru-RU" sz="1400" dirty="0">
                          <a:effectLst/>
                        </a:rPr>
                        <a:t>(*) Данная таблица — образец. Коэффициенты приведены в качестве возможного варианта.</a:t>
                      </a:r>
                      <a:br>
                        <a:rPr lang="ru-RU" sz="1400" dirty="0">
                          <a:effectLst/>
                        </a:rPr>
                      </a:br>
                      <a:r>
                        <a:rPr lang="ru-RU" sz="1400" dirty="0">
                          <a:effectLst/>
                        </a:rPr>
                        <a:t>(**) Коэффициент устанавливается в зависимости от того, какая политика существует в компании относительно перевыполнения плана. Коэффициент 1,5 или 2 означает, что сотрудник мотивирован на существенное перевыполнение плана. Если такой задачи нет, то значение коэффициента = 1 будет служить ограничением для сотрудника — он не будет занижать план чтобы потом его перевыполнить, так как в этом случае он получит коэффициент, соответствующий выполнению плана в 100%, а не более.</a:t>
                      </a:r>
                    </a:p>
                  </a:txBody>
                  <a:tcPr marL="18803" marR="18803" marT="23504" marB="23504">
                    <a:lnL>
                      <a:noFill/>
                    </a:lnL>
                    <a:lnR>
                      <a:noFill/>
                    </a:lnR>
                    <a:lnT>
                      <a:noFill/>
                    </a:lnT>
                    <a:lnB>
                      <a:noFill/>
                    </a:lnB>
                    <a:solidFill>
                      <a:schemeClr val="bg2">
                        <a:lumMod val="90000"/>
                      </a:schemeClr>
                    </a:solidFill>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6489416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a:buNone/>
            </a:pPr>
            <a:r>
              <a:rPr lang="ru-RU" b="1" dirty="0"/>
              <a:t>5.</a:t>
            </a:r>
            <a:r>
              <a:rPr lang="ru-RU" dirty="0"/>
              <a:t> Сформируйте мотивационную формулу, по которой будет осуществляться расчет заработной платы. Определите соотношение «фиксированная часть», «переменная часть» и «бонус» в заработной плате.</a:t>
            </a:r>
          </a:p>
          <a:p>
            <a:pPr marL="0" indent="0">
              <a:buNone/>
            </a:pPr>
            <a:r>
              <a:rPr lang="ru-RU" b="1" dirty="0"/>
              <a:t>6.</a:t>
            </a:r>
            <a:r>
              <a:rPr lang="ru-RU" dirty="0"/>
              <a:t> Определите формулу расчета переменной части заработной платы.</a:t>
            </a:r>
          </a:p>
          <a:p>
            <a:pPr marL="0" indent="0">
              <a:buNone/>
            </a:pPr>
            <a:r>
              <a:rPr lang="ru-RU" b="1" dirty="0"/>
              <a:t>7.</a:t>
            </a:r>
            <a:r>
              <a:rPr lang="ru-RU" dirty="0"/>
              <a:t> Выполните проверку: посчитайте все возможные варианты размеров заработной платы при всех возможных значениях KPI.</a:t>
            </a:r>
          </a:p>
          <a:p>
            <a:pPr marL="0" indent="0">
              <a:buNone/>
            </a:pPr>
            <a:r>
              <a:rPr lang="ru-RU" b="1" dirty="0"/>
              <a:t>8.</a:t>
            </a:r>
            <a:r>
              <a:rPr lang="ru-RU" dirty="0"/>
              <a:t> Оформите документ «мотивационная схема сотрудника».</a:t>
            </a:r>
          </a:p>
          <a:p>
            <a:r>
              <a:rPr lang="ru-RU" dirty="0"/>
              <a:t>Как видно из пункта 1, ключевые показатели эффективности (KPI) различаются в зависимости от уровня должности в организационной структуре и соответствуют целям данного уровня. Эту связь на примере целей второго уровня была рассмотрена выше в </a:t>
            </a:r>
            <a:r>
              <a:rPr lang="ru-RU" i="1" dirty="0"/>
              <a:t>табл. 2</a:t>
            </a:r>
            <a:r>
              <a:rPr lang="ru-RU" dirty="0"/>
              <a:t>.</a:t>
            </a:r>
          </a:p>
          <a:p>
            <a:endParaRPr lang="ru-RU" dirty="0"/>
          </a:p>
        </p:txBody>
      </p:sp>
    </p:spTree>
    <p:extLst>
      <p:ext uri="{BB962C8B-B14F-4D97-AF65-F5344CB8AC3E}">
        <p14:creationId xmlns:p14="http://schemas.microsoft.com/office/powerpoint/2010/main" val="24088975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764704"/>
            <a:ext cx="8229600" cy="5361459"/>
          </a:xfrm>
        </p:spPr>
        <p:txBody>
          <a:bodyPr>
            <a:normAutofit fontScale="62500" lnSpcReduction="20000"/>
          </a:bodyPr>
          <a:lstStyle/>
          <a:p>
            <a:pPr marL="0" indent="0">
              <a:buNone/>
            </a:pPr>
            <a:r>
              <a:rPr lang="ru-RU" b="1" dirty="0"/>
              <a:t>Пример расчета показателя «Ежемесячный план продаж»</a:t>
            </a:r>
          </a:p>
          <a:p>
            <a:pPr marL="0" indent="0">
              <a:buNone/>
            </a:pPr>
            <a:r>
              <a:rPr lang="ru-RU" dirty="0"/>
              <a:t>Плановое значение показателя в месяц: 350 000 руб.</a:t>
            </a:r>
            <a:br>
              <a:rPr lang="ru-RU" dirty="0"/>
            </a:br>
            <a:r>
              <a:rPr lang="ru-RU" dirty="0"/>
              <a:t>Фактическое значение показателя по итогам месяца: 330 000 руб.</a:t>
            </a:r>
            <a:br>
              <a:rPr lang="ru-RU" dirty="0"/>
            </a:br>
            <a:r>
              <a:rPr lang="ru-RU" dirty="0"/>
              <a:t>Расчет процента выполнения плана = 330 000 : 350 000 х 100% = 94,3%.</a:t>
            </a:r>
          </a:p>
          <a:p>
            <a:pPr marL="0" indent="0">
              <a:buNone/>
            </a:pPr>
            <a:endParaRPr lang="ru-RU" dirty="0" smtClean="0"/>
          </a:p>
          <a:p>
            <a:pPr marL="0" indent="0">
              <a:buNone/>
            </a:pPr>
            <a:r>
              <a:rPr lang="ru-RU" dirty="0"/>
              <a:t/>
            </a:r>
            <a:br>
              <a:rPr lang="ru-RU" dirty="0"/>
            </a:br>
            <a:r>
              <a:rPr lang="ru-RU" dirty="0"/>
              <a:t>После того как процент выполнения плана установлен, нужно определить, какой смысл имеет полученный результат для компании. Иными словами, выполнение ежемесячного плана продаж на 94,3% — это хорошо или плохо? Этот смысл отражается значением коэффициента и непосредственно влияет на заработную плату сотрудника.</a:t>
            </a:r>
          </a:p>
          <a:p>
            <a:pPr marL="0" indent="0">
              <a:buNone/>
            </a:pPr>
            <a:endParaRPr lang="ru-RU" dirty="0" smtClean="0"/>
          </a:p>
          <a:p>
            <a:pPr marL="0" indent="0">
              <a:buNone/>
            </a:pPr>
            <a:r>
              <a:rPr lang="ru-RU" dirty="0" smtClean="0"/>
              <a:t>Разброс </a:t>
            </a:r>
            <a:r>
              <a:rPr lang="ru-RU" dirty="0"/>
              <a:t>процентов выполнения плана и значения коэффициентов (смысл) определяется компанией самостоятельно (на них влияют: размер зарплат для данной позиции, результат, который нужно получить, специфика рынка и продукта компании, цели, математические расчеты нормативов ФОТ).</a:t>
            </a:r>
          </a:p>
          <a:p>
            <a:pPr marL="0" indent="0">
              <a:buNone/>
            </a:pPr>
            <a:endParaRPr lang="ru-RU" b="1" dirty="0" smtClean="0">
              <a:solidFill>
                <a:srgbClr val="FF0000"/>
              </a:solidFill>
            </a:endParaRPr>
          </a:p>
          <a:p>
            <a:pPr marL="0" indent="0">
              <a:buNone/>
            </a:pPr>
            <a:r>
              <a:rPr lang="ru-RU" b="1" dirty="0" smtClean="0">
                <a:solidFill>
                  <a:srgbClr val="FF0000"/>
                </a:solidFill>
              </a:rPr>
              <a:t>В </a:t>
            </a:r>
            <a:r>
              <a:rPr lang="ru-RU" b="1" dirty="0">
                <a:solidFill>
                  <a:srgbClr val="FF0000"/>
                </a:solidFill>
              </a:rPr>
              <a:t>мотивационной схеме оптимально использовать 3–5 KPI.</a:t>
            </a:r>
          </a:p>
          <a:p>
            <a:endParaRPr lang="ru-RU" dirty="0"/>
          </a:p>
        </p:txBody>
      </p:sp>
    </p:spTree>
    <p:extLst>
      <p:ext uri="{BB962C8B-B14F-4D97-AF65-F5344CB8AC3E}">
        <p14:creationId xmlns:p14="http://schemas.microsoft.com/office/powerpoint/2010/main" val="16271336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a:buNone/>
            </a:pPr>
            <a:r>
              <a:rPr lang="ru-RU" b="1" dirty="0"/>
              <a:t>III. Принципы формирования мотивационной формулы</a:t>
            </a:r>
            <a:endParaRPr lang="ru-RU" dirty="0"/>
          </a:p>
          <a:p>
            <a:pPr marL="0" indent="0">
              <a:buNone/>
            </a:pPr>
            <a:endParaRPr lang="ru-RU" dirty="0" smtClean="0"/>
          </a:p>
          <a:p>
            <a:pPr marL="0" indent="0">
              <a:buNone/>
            </a:pPr>
            <a:r>
              <a:rPr lang="ru-RU" b="1" i="1" dirty="0" smtClean="0"/>
              <a:t>Стандартная </a:t>
            </a:r>
            <a:r>
              <a:rPr lang="ru-RU" b="1" i="1" dirty="0"/>
              <a:t>мотивационная формула имеет вид:</a:t>
            </a:r>
          </a:p>
          <a:p>
            <a:pPr marL="0" indent="0">
              <a:buNone/>
            </a:pPr>
            <a:r>
              <a:rPr lang="ru-RU" dirty="0" smtClean="0"/>
              <a:t>    Заработная </a:t>
            </a:r>
            <a:r>
              <a:rPr lang="ru-RU" dirty="0"/>
              <a:t>плата = Фиксированная часть (оклад) + </a:t>
            </a:r>
            <a:r>
              <a:rPr lang="ru-RU" dirty="0" smtClean="0"/>
              <a:t>  </a:t>
            </a:r>
          </a:p>
          <a:p>
            <a:pPr marL="0" indent="0">
              <a:buNone/>
            </a:pPr>
            <a:r>
              <a:rPr lang="ru-RU" dirty="0"/>
              <a:t> </a:t>
            </a:r>
            <a:r>
              <a:rPr lang="ru-RU" dirty="0" smtClean="0"/>
              <a:t>   Переменная </a:t>
            </a:r>
            <a:r>
              <a:rPr lang="ru-RU" dirty="0"/>
              <a:t>(изменяемая) часть.</a:t>
            </a:r>
          </a:p>
          <a:p>
            <a:pPr marL="0" indent="0">
              <a:buNone/>
            </a:pPr>
            <a:endParaRPr lang="ru-RU" dirty="0" smtClean="0"/>
          </a:p>
          <a:p>
            <a:pPr marL="0" indent="0">
              <a:buNone/>
            </a:pPr>
            <a:r>
              <a:rPr lang="ru-RU" b="1" i="1" dirty="0" smtClean="0"/>
              <a:t>Если </a:t>
            </a:r>
            <a:r>
              <a:rPr lang="ru-RU" b="1" i="1" dirty="0"/>
              <a:t>предусмотрена выплата бонусов, то:</a:t>
            </a:r>
          </a:p>
          <a:p>
            <a:pPr marL="0" indent="0">
              <a:buNone/>
            </a:pPr>
            <a:r>
              <a:rPr lang="ru-RU" dirty="0" smtClean="0"/>
              <a:t>     Заработная </a:t>
            </a:r>
            <a:r>
              <a:rPr lang="ru-RU" dirty="0"/>
              <a:t>плата = Фиксированная часть + Переменная </a:t>
            </a:r>
            <a:endParaRPr lang="ru-RU" dirty="0" smtClean="0"/>
          </a:p>
          <a:p>
            <a:pPr marL="0" indent="0">
              <a:buNone/>
            </a:pPr>
            <a:r>
              <a:rPr lang="ru-RU" dirty="0"/>
              <a:t> </a:t>
            </a:r>
            <a:r>
              <a:rPr lang="ru-RU" dirty="0" smtClean="0"/>
              <a:t>    часть </a:t>
            </a:r>
            <a:r>
              <a:rPr lang="ru-RU" dirty="0"/>
              <a:t>+ Бонус.</a:t>
            </a:r>
          </a:p>
          <a:p>
            <a:pPr marL="0" indent="0">
              <a:buNone/>
            </a:pPr>
            <a:endParaRPr lang="ru-RU" dirty="0" smtClean="0"/>
          </a:p>
          <a:p>
            <a:pPr marL="0" indent="0">
              <a:buNone/>
            </a:pPr>
            <a:r>
              <a:rPr lang="ru-RU" dirty="0" smtClean="0"/>
              <a:t>Соотношение </a:t>
            </a:r>
            <a:r>
              <a:rPr lang="ru-RU" dirty="0"/>
              <a:t>между фиксированной и переменной частями будет различаться в зависимости от целей, ситуации в компании и специфики рынка, на котором работает компания. Например, если вы только выводите продукт на рынок, нужна агрессивная схема, в которой фиксированная часть может составлять 30% от планового дохода, а переменная, соответственно, 70%.</a:t>
            </a:r>
          </a:p>
          <a:p>
            <a:endParaRPr lang="ru-RU" dirty="0"/>
          </a:p>
        </p:txBody>
      </p:sp>
    </p:spTree>
    <p:extLst>
      <p:ext uri="{BB962C8B-B14F-4D97-AF65-F5344CB8AC3E}">
        <p14:creationId xmlns:p14="http://schemas.microsoft.com/office/powerpoint/2010/main" val="20785235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548680"/>
            <a:ext cx="8229600" cy="5904656"/>
          </a:xfrm>
        </p:spPr>
        <p:txBody>
          <a:bodyPr>
            <a:noAutofit/>
          </a:bodyPr>
          <a:lstStyle/>
          <a:p>
            <a:pPr marL="0" indent="0">
              <a:buNone/>
            </a:pPr>
            <a:r>
              <a:rPr lang="ru-RU" sz="1800" b="1" u="sng" dirty="0" smtClean="0"/>
              <a:t>Пример:</a:t>
            </a:r>
            <a:endParaRPr lang="ru-RU" sz="1800" b="1" dirty="0"/>
          </a:p>
          <a:p>
            <a:r>
              <a:rPr lang="ru-RU" sz="1900" dirty="0"/>
              <a:t>Предположим, средняя заработная плата на рынке для должности «менеджер по продажам» составляет 30 000 руб. в месяц. Складываться она может по-разному. Например, 30% фиксированной части, т. е. 9000 руб., и 70% переменной, т. е. — 21 000 руб. Итого: 30 000 = 9000 (фиксированная часть) + 21 000 (плановая сумма переменной части). Это агрессивная схема, которая может использоваться, например, при выводе продукта на рынок.</a:t>
            </a:r>
          </a:p>
          <a:p>
            <a:r>
              <a:rPr lang="ru-RU" sz="1900" dirty="0"/>
              <a:t>Если же компания уже занимает желаемую долю рынка и стоит задача удержать ее, ситуация в компании и на рынке стабильна, то фиксированная часть может быть равна 70%, а переменная 30%. В этом случае 30 000 = 21 000 (фиксированная часть) + 9000 (плановая сумма переменной части</a:t>
            </a:r>
            <a:r>
              <a:rPr lang="ru-RU" sz="1900" dirty="0" smtClean="0"/>
              <a:t>).</a:t>
            </a:r>
          </a:p>
          <a:p>
            <a:r>
              <a:rPr lang="ru-RU" sz="1900" b="1" dirty="0"/>
              <a:t>Это редкий случай, когда от перемены мест слагаемых сумма не меняется,</a:t>
            </a:r>
            <a:r>
              <a:rPr lang="ru-RU" sz="1900" dirty="0"/>
              <a:t> так как итоговая сумма переменной части может иметь разные значения.</a:t>
            </a:r>
          </a:p>
          <a:p>
            <a:r>
              <a:rPr lang="ru-RU" sz="1900" dirty="0"/>
              <a:t>Для дальнейших примеров возьмем соотношение фиксированной и переменной частей в заработной плате «50 на 50», т. е. 30 000 = 15 000 (фиксированная часть) + 15 000 (плановая сумма переменной части).</a:t>
            </a:r>
          </a:p>
          <a:p>
            <a:endParaRPr lang="ru-RU" sz="1800" dirty="0"/>
          </a:p>
          <a:p>
            <a:pPr marL="0" indent="0">
              <a:buNone/>
            </a:pPr>
            <a:r>
              <a:rPr lang="ru-RU" sz="1800" dirty="0"/>
              <a:t/>
            </a:r>
            <a:br>
              <a:rPr lang="ru-RU" sz="1800" dirty="0"/>
            </a:br>
            <a:endParaRPr lang="ru-RU" sz="1800" dirty="0"/>
          </a:p>
        </p:txBody>
      </p:sp>
    </p:spTree>
    <p:extLst>
      <p:ext uri="{BB962C8B-B14F-4D97-AF65-F5344CB8AC3E}">
        <p14:creationId xmlns:p14="http://schemas.microsoft.com/office/powerpoint/2010/main" val="38807209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08720"/>
            <a:ext cx="8229600" cy="5217443"/>
          </a:xfrm>
        </p:spPr>
        <p:txBody>
          <a:bodyPr>
            <a:normAutofit fontScale="92500" lnSpcReduction="20000"/>
          </a:bodyPr>
          <a:lstStyle/>
          <a:p>
            <a:pPr marL="0" indent="0">
              <a:buNone/>
            </a:pPr>
            <a:r>
              <a:rPr lang="ru-RU" b="1" dirty="0"/>
              <a:t>IV. Влияние ключевых показателей эффективности (KPI) на переменную часть заработной платы</a:t>
            </a:r>
            <a:endParaRPr lang="ru-RU" dirty="0"/>
          </a:p>
          <a:p>
            <a:r>
              <a:rPr lang="ru-RU" dirty="0"/>
              <a:t>Определим для требуемой должности ключевые показатели эффективности, например:</a:t>
            </a:r>
          </a:p>
          <a:p>
            <a:r>
              <a:rPr lang="ru-RU" dirty="0"/>
              <a:t>KPI1 — процент выполнения плана продаж;</a:t>
            </a:r>
          </a:p>
          <a:p>
            <a:r>
              <a:rPr lang="ru-RU" dirty="0"/>
              <a:t>KPI2 — процент выполнения плана работы.</a:t>
            </a:r>
          </a:p>
          <a:p>
            <a:r>
              <a:rPr lang="ru-RU" dirty="0"/>
              <a:t>Чтобы установить, в какой степени каждый из выбранных KPI будет влиять на переменную часть, определим вклад (вес) для каждого из них (</a:t>
            </a:r>
            <a:r>
              <a:rPr lang="ru-RU" i="1" dirty="0"/>
              <a:t>табл. 4</a:t>
            </a:r>
            <a:r>
              <a:rPr lang="ru-RU" dirty="0"/>
              <a:t>):</a:t>
            </a:r>
          </a:p>
          <a:p>
            <a:endParaRPr lang="ru-RU" dirty="0"/>
          </a:p>
        </p:txBody>
      </p:sp>
    </p:spTree>
    <p:extLst>
      <p:ext uri="{BB962C8B-B14F-4D97-AF65-F5344CB8AC3E}">
        <p14:creationId xmlns:p14="http://schemas.microsoft.com/office/powerpoint/2010/main" val="12356571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836712"/>
            <a:ext cx="8229600" cy="5289451"/>
          </a:xfrm>
        </p:spPr>
        <p:txBody>
          <a:bodyPr/>
          <a:lstStyle/>
          <a:p>
            <a:pPr marL="0" indent="0">
              <a:buNone/>
            </a:pPr>
            <a:r>
              <a:rPr lang="ru-RU" b="1" dirty="0"/>
              <a:t>Табл. 4. Влияние показателя на переменную часть заработной платы (пример</a:t>
            </a:r>
            <a:r>
              <a:rPr lang="ru-RU" b="1" dirty="0" smtClean="0"/>
              <a:t>)</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479458745"/>
              </p:ext>
            </p:extLst>
          </p:nvPr>
        </p:nvGraphicFramePr>
        <p:xfrm>
          <a:off x="457200" y="2712561"/>
          <a:ext cx="8229600" cy="2301240"/>
        </p:xfrm>
        <a:graphic>
          <a:graphicData uri="http://schemas.openxmlformats.org/drawingml/2006/table">
            <a:tbl>
              <a:tblPr>
                <a:effectLst>
                  <a:innerShdw blurRad="63500" dist="50800" dir="13500000">
                    <a:prstClr val="black">
                      <a:alpha val="50000"/>
                    </a:prstClr>
                  </a:innerShdw>
                </a:effectLst>
              </a:tblPr>
              <a:tblGrid>
                <a:gridCol w="4114800"/>
                <a:gridCol w="4114800"/>
              </a:tblGrid>
              <a:tr h="0">
                <a:tc>
                  <a:txBody>
                    <a:bodyPr/>
                    <a:lstStyle/>
                    <a:p>
                      <a:pPr algn="l"/>
                      <a:r>
                        <a:rPr lang="ru-RU" dirty="0" smtClean="0">
                          <a:effectLst/>
                        </a:rPr>
                        <a:t>Ключевой </a:t>
                      </a:r>
                      <a:r>
                        <a:rPr lang="ru-RU" dirty="0">
                          <a:effectLst/>
                        </a:rPr>
                        <a:t>показатель эффективности</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dirty="0">
                          <a:effectLst/>
                        </a:rPr>
                        <a:t>Вес показателя,%</a:t>
                      </a:r>
                      <a:br>
                        <a:rPr lang="ru-RU" dirty="0">
                          <a:effectLst/>
                        </a:rPr>
                      </a:br>
                      <a:r>
                        <a:rPr lang="ru-RU" dirty="0">
                          <a:effectLst/>
                        </a:rPr>
                        <a:t>(влияние на переменную часть)</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0">
                <a:tc>
                  <a:txBody>
                    <a:bodyPr/>
                    <a:lstStyle/>
                    <a:p>
                      <a:pPr algn="l"/>
                      <a:r>
                        <a:rPr lang="ru-RU" dirty="0">
                          <a:effectLst/>
                        </a:rPr>
                        <a:t>KPI1 — процент выполнения плана продаж</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a:effectLst/>
                        </a:rPr>
                        <a:t>KPI2 — процент выполнения плана работы</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a:effectLst/>
                        </a:rPr>
                        <a:t>Итого</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5251032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08720"/>
            <a:ext cx="8229600" cy="5217443"/>
          </a:xfrm>
        </p:spPr>
        <p:txBody>
          <a:bodyPr/>
          <a:lstStyle/>
          <a:p>
            <a:pPr marL="0" indent="0">
              <a:buNone/>
            </a:pPr>
            <a:r>
              <a:rPr lang="ru-RU" dirty="0"/>
              <a:t>К</a:t>
            </a:r>
            <a:r>
              <a:rPr lang="ru-RU" dirty="0" smtClean="0"/>
              <a:t>ак </a:t>
            </a:r>
            <a:r>
              <a:rPr lang="ru-RU" dirty="0"/>
              <a:t>видно из </a:t>
            </a:r>
            <a:r>
              <a:rPr lang="ru-RU" i="1" dirty="0"/>
              <a:t>табл. 4</a:t>
            </a:r>
            <a:r>
              <a:rPr lang="ru-RU" dirty="0"/>
              <a:t>, оба показателя влияют на переменную часть зарплаты поровну. Это означает, что достижение каждого из них одинаково важно.</a:t>
            </a:r>
          </a:p>
          <a:p>
            <a:pPr marL="0" indent="0">
              <a:buNone/>
            </a:pPr>
            <a:endParaRPr lang="ru-RU" dirty="0" smtClean="0"/>
          </a:p>
          <a:p>
            <a:pPr marL="0" indent="0">
              <a:buNone/>
            </a:pPr>
            <a:r>
              <a:rPr lang="ru-RU" dirty="0" smtClean="0"/>
              <a:t>Далее </a:t>
            </a:r>
            <a:r>
              <a:rPr lang="ru-RU" dirty="0"/>
              <a:t>определим значения коэффициентов для каждого показателя (</a:t>
            </a:r>
            <a:r>
              <a:rPr lang="ru-RU" i="1" dirty="0"/>
              <a:t>табл. 5</a:t>
            </a:r>
            <a:r>
              <a:rPr lang="ru-RU" dirty="0"/>
              <a:t>).</a:t>
            </a:r>
          </a:p>
          <a:p>
            <a:endParaRPr lang="ru-RU" dirty="0"/>
          </a:p>
        </p:txBody>
      </p:sp>
    </p:spTree>
    <p:extLst>
      <p:ext uri="{BB962C8B-B14F-4D97-AF65-F5344CB8AC3E}">
        <p14:creationId xmlns:p14="http://schemas.microsoft.com/office/powerpoint/2010/main" val="24953927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80728"/>
            <a:ext cx="8229600" cy="5145435"/>
          </a:xfrm>
        </p:spPr>
        <p:txBody>
          <a:bodyPr/>
          <a:lstStyle/>
          <a:p>
            <a:pPr marL="0" indent="0">
              <a:buNone/>
            </a:pPr>
            <a:r>
              <a:rPr lang="ru-RU" b="1" dirty="0" smtClean="0"/>
              <a:t>Табл</a:t>
            </a:r>
            <a:r>
              <a:rPr lang="ru-RU" b="1" dirty="0"/>
              <a:t>. 5. Коэффициенты показателя в зависимости от процента выполнения </a:t>
            </a:r>
            <a:r>
              <a:rPr lang="ru-RU" b="1" dirty="0" smtClean="0"/>
              <a:t>плана</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788358371"/>
              </p:ext>
            </p:extLst>
          </p:nvPr>
        </p:nvGraphicFramePr>
        <p:xfrm>
          <a:off x="457200" y="2802096"/>
          <a:ext cx="8229600" cy="2122170"/>
        </p:xfrm>
        <a:graphic>
          <a:graphicData uri="http://schemas.openxmlformats.org/drawingml/2006/table">
            <a:tbl>
              <a:tblPr>
                <a:effectLst>
                  <a:innerShdw blurRad="63500" dist="50800" dir="13500000">
                    <a:prstClr val="black">
                      <a:alpha val="50000"/>
                    </a:prstClr>
                  </a:innerShdw>
                </a:effectLst>
              </a:tblPr>
              <a:tblGrid>
                <a:gridCol w="4114800"/>
                <a:gridCol w="4114800"/>
              </a:tblGrid>
              <a:tr h="0">
                <a:tc>
                  <a:txBody>
                    <a:bodyPr/>
                    <a:lstStyle/>
                    <a:p>
                      <a:pPr algn="l"/>
                      <a:r>
                        <a:rPr lang="ru-RU" dirty="0">
                          <a:effectLst/>
                        </a:rPr>
                        <a:t>Процент выполнения показателя</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dirty="0">
                          <a:effectLst/>
                        </a:rPr>
                        <a:t>Коэффициент</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0">
                <a:tc>
                  <a:txBody>
                    <a:bodyPr/>
                    <a:lstStyle/>
                    <a:p>
                      <a:pPr algn="l"/>
                      <a:r>
                        <a:rPr lang="ru-RU" dirty="0">
                          <a:effectLst/>
                        </a:rPr>
                        <a:t>Выполнение плана менее 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
                      </a:r>
                      <a:br>
                        <a:rPr lang="ru-RU" dirty="0">
                          <a:effectLst/>
                        </a:rPr>
                      </a:br>
                      <a:r>
                        <a:rPr lang="ru-RU" dirty="0" smtClean="0">
                          <a:effectLst/>
                        </a:rPr>
                        <a:t>0</a:t>
                      </a:r>
                      <a:endParaRPr lang="ru-RU" dirty="0">
                        <a:effectLst/>
                      </a:endParaRP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dirty="0">
                          <a:effectLst/>
                        </a:rPr>
                        <a:t>Выполнение плана 51–89%</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0,5</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a:effectLst/>
                        </a:rPr>
                        <a:t>Выполнение плана на 90–100%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1</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a:effectLst/>
                        </a:rPr>
                        <a:t>Выполнение плана более 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ru-RU" dirty="0">
                          <a:effectLst/>
                        </a:rPr>
                        <a:t>1,5</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82210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87378733"/>
              </p:ext>
            </p:extLst>
          </p:nvPr>
        </p:nvGraphicFramePr>
        <p:xfrm>
          <a:off x="323528" y="1052736"/>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6036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836712"/>
            <a:ext cx="8229600" cy="5289451"/>
          </a:xfrm>
        </p:spPr>
        <p:txBody>
          <a:bodyPr>
            <a:normAutofit lnSpcReduction="10000"/>
          </a:bodyPr>
          <a:lstStyle/>
          <a:p>
            <a:pPr marL="0" indent="0">
              <a:buNone/>
            </a:pPr>
            <a:r>
              <a:rPr lang="ru-RU" dirty="0" smtClean="0"/>
              <a:t>   Для </a:t>
            </a:r>
            <a:r>
              <a:rPr lang="ru-RU" dirty="0"/>
              <a:t>упрощения дальнейших расчетов установим одинаковые значения коэффициентов для KPI1 «выполнение плана продаж» и KPI2 «выполнение плана работы» (</a:t>
            </a:r>
            <a:r>
              <a:rPr lang="ru-RU" i="1" dirty="0"/>
              <a:t>табл. 5</a:t>
            </a:r>
            <a:r>
              <a:rPr lang="ru-RU" dirty="0"/>
              <a:t> будет подходить для расчета каждого из показателей).</a:t>
            </a:r>
          </a:p>
          <a:p>
            <a:pPr marL="0" indent="0">
              <a:buNone/>
            </a:pPr>
            <a:r>
              <a:rPr lang="ru-RU" b="1" dirty="0"/>
              <a:t>V. Возможная схема расчета переменной части (ПЧ) заработной платы</a:t>
            </a:r>
            <a:endParaRPr lang="ru-RU" dirty="0"/>
          </a:p>
          <a:p>
            <a:pPr marL="0" indent="0">
              <a:buNone/>
            </a:pPr>
            <a:r>
              <a:rPr lang="ru-RU" b="1" dirty="0"/>
              <a:t>ПЧ = Плановая сумма переменной части х (Вес KPI1 х Коэффициент KPI1 + Вес KPI2 х Коэффициент KPI2)</a:t>
            </a:r>
          </a:p>
          <a:p>
            <a:endParaRPr lang="ru-RU" dirty="0"/>
          </a:p>
        </p:txBody>
      </p:sp>
    </p:spTree>
    <p:extLst>
      <p:ext uri="{BB962C8B-B14F-4D97-AF65-F5344CB8AC3E}">
        <p14:creationId xmlns:p14="http://schemas.microsoft.com/office/powerpoint/2010/main" val="41765798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764704"/>
            <a:ext cx="8229600" cy="5361459"/>
          </a:xfrm>
        </p:spPr>
        <p:txBody>
          <a:bodyPr>
            <a:normAutofit/>
          </a:bodyPr>
          <a:lstStyle/>
          <a:p>
            <a:pPr marL="0" indent="0">
              <a:buNone/>
            </a:pPr>
            <a:r>
              <a:rPr lang="ru-RU" sz="1400" b="1" dirty="0"/>
              <a:t>Табл. 6. Проверка всех возможных вариантов размеров заработной платы при всех возможных значениях KPI</a:t>
            </a:r>
            <a:br>
              <a:rPr lang="ru-RU" sz="1400" b="1" dirty="0"/>
            </a:br>
            <a:r>
              <a:rPr lang="ru-RU" sz="1400" b="1" dirty="0"/>
              <a:t>(с </a:t>
            </a:r>
            <a:r>
              <a:rPr lang="ru-RU" sz="1400" b="1" dirty="0" smtClean="0"/>
              <a:t>подробной </a:t>
            </a:r>
            <a:r>
              <a:rPr lang="ru-RU" sz="1400" b="1" dirty="0"/>
              <a:t>расшифровкой по некоторым значениям)</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2211869590"/>
              </p:ext>
            </p:extLst>
          </p:nvPr>
        </p:nvGraphicFramePr>
        <p:xfrm>
          <a:off x="457200" y="2390616"/>
          <a:ext cx="8229600" cy="2945130"/>
        </p:xfrm>
        <a:graphic>
          <a:graphicData uri="http://schemas.openxmlformats.org/drawingml/2006/table">
            <a:tbl>
              <a:tblPr>
                <a:effectLst>
                  <a:innerShdw blurRad="63500" dist="50800" dir="13500000">
                    <a:prstClr val="black">
                      <a:alpha val="50000"/>
                    </a:prstClr>
                  </a:innerShdw>
                </a:effectLst>
              </a:tblPr>
              <a:tblGrid>
                <a:gridCol w="1645920"/>
                <a:gridCol w="1645920"/>
                <a:gridCol w="1645920"/>
                <a:gridCol w="1645920"/>
                <a:gridCol w="1645920"/>
              </a:tblGrid>
              <a:tr h="0">
                <a:tc>
                  <a:txBody>
                    <a:bodyPr/>
                    <a:lstStyle/>
                    <a:p>
                      <a:pPr algn="l"/>
                      <a:r>
                        <a:rPr lang="en-US" dirty="0">
                          <a:effectLst/>
                        </a:rPr>
                        <a:t>KPI1/KPI2</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dirty="0">
                          <a:effectLst/>
                        </a:rPr>
                        <a:t>&lt;50%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dirty="0">
                          <a:effectLst/>
                        </a:rPr>
                        <a:t>51–89%</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a:effectLst/>
                        </a:rPr>
                        <a:t>90–100%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a:r>
                        <a:rPr lang="ru-RU" dirty="0">
                          <a:effectLst/>
                        </a:rPr>
                        <a:t>&gt;100%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0">
                <a:tc>
                  <a:txBody>
                    <a:bodyPr/>
                    <a:lstStyle/>
                    <a:p>
                      <a:pPr algn="l"/>
                      <a:r>
                        <a:rPr lang="ru-RU" dirty="0">
                          <a:effectLst/>
                        </a:rPr>
                        <a:t>&lt;50%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5000</a:t>
                      </a:r>
                      <a:br>
                        <a:rPr lang="ru-RU" dirty="0">
                          <a:effectLst/>
                        </a:rPr>
                      </a:br>
                      <a:r>
                        <a:rPr lang="ru-RU" b="1" dirty="0">
                          <a:effectLst/>
                        </a:rPr>
                        <a:t>(вариант 4)</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18 750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22 500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a:effectLst/>
                        </a:rPr>
                        <a:t>26 250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dirty="0">
                          <a:effectLst/>
                        </a:rPr>
                        <a:t>51–89%</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18 750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22 500</a:t>
                      </a:r>
                      <a:br>
                        <a:rPr lang="ru-RU" dirty="0">
                          <a:effectLst/>
                        </a:rPr>
                      </a:br>
                      <a:r>
                        <a:rPr lang="ru-RU" b="1" dirty="0">
                          <a:effectLst/>
                        </a:rPr>
                        <a:t>(вариант 3)</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26 250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30 000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a:effectLst/>
                        </a:rPr>
                        <a:t>90–100%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a:effectLst/>
                        </a:rPr>
                        <a:t>22 500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26 250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30 000</a:t>
                      </a:r>
                      <a:br>
                        <a:rPr lang="ru-RU" dirty="0">
                          <a:effectLst/>
                        </a:rPr>
                      </a:br>
                      <a:r>
                        <a:rPr lang="ru-RU" b="1" dirty="0">
                          <a:effectLst/>
                        </a:rPr>
                        <a:t>(вариант 1)</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33 750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0">
                <a:tc>
                  <a:txBody>
                    <a:bodyPr/>
                    <a:lstStyle/>
                    <a:p>
                      <a:pPr algn="l"/>
                      <a:r>
                        <a:rPr lang="ru-RU" dirty="0">
                          <a:effectLst/>
                        </a:rPr>
                        <a:t/>
                      </a:r>
                      <a:br>
                        <a:rPr lang="ru-RU" dirty="0">
                          <a:effectLst/>
                        </a:rPr>
                      </a:br>
                      <a:r>
                        <a:rPr lang="ru-RU" dirty="0" smtClean="0">
                          <a:effectLst/>
                        </a:rPr>
                        <a:t>более</a:t>
                      </a:r>
                      <a:r>
                        <a:rPr lang="ru-RU" baseline="0" dirty="0" smtClean="0">
                          <a:effectLst/>
                        </a:rPr>
                        <a:t> 100%</a:t>
                      </a:r>
                      <a:endParaRPr lang="ru-RU" dirty="0">
                        <a:effectLst/>
                      </a:endParaRP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a:effectLst/>
                        </a:rPr>
                        <a:t>26 250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30 000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33 750</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l"/>
                      <a:r>
                        <a:rPr lang="ru-RU" dirty="0">
                          <a:effectLst/>
                        </a:rPr>
                        <a:t>37 500</a:t>
                      </a:r>
                      <a:br>
                        <a:rPr lang="ru-RU" dirty="0">
                          <a:effectLst/>
                        </a:rPr>
                      </a:br>
                      <a:r>
                        <a:rPr lang="ru-RU" b="1" dirty="0">
                          <a:effectLst/>
                        </a:rPr>
                        <a:t>(вариант 2)</a:t>
                      </a:r>
                    </a:p>
                  </a:txBody>
                  <a:tcPr marL="38100" marR="3810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Tree>
    <p:extLst>
      <p:ext uri="{BB962C8B-B14F-4D97-AF65-F5344CB8AC3E}">
        <p14:creationId xmlns:p14="http://schemas.microsoft.com/office/powerpoint/2010/main" val="35234114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251520" y="836712"/>
            <a:ext cx="8229600" cy="5400600"/>
          </a:xfrm>
        </p:spPr>
        <p:txBody>
          <a:bodyPr>
            <a:normAutofit fontScale="85000" lnSpcReduction="10000"/>
          </a:bodyPr>
          <a:lstStyle/>
          <a:p>
            <a:pPr marL="0" indent="0">
              <a:buNone/>
            </a:pPr>
            <a:r>
              <a:rPr lang="ru-RU" b="1" dirty="0"/>
              <a:t>Вариант 1</a:t>
            </a:r>
          </a:p>
          <a:p>
            <a:r>
              <a:rPr lang="ru-RU" dirty="0"/>
              <a:t>Выполнение плана продаж 90–100% (значение коэффициента KPI1 = 1). Выполнение плана работы 90–100% (значение коэффициента KPI2 = 1). Переменная часть (ПЧ) составляет 50% и равна 15 000 руб.</a:t>
            </a:r>
          </a:p>
          <a:p>
            <a:r>
              <a:rPr lang="ru-RU" dirty="0"/>
              <a:t>ПЧ = 15 000 руб. х (1 х 50% + 1 х 50%) = 15 000 руб.</a:t>
            </a:r>
          </a:p>
          <a:p>
            <a:r>
              <a:rPr lang="ru-RU" dirty="0"/>
              <a:t>Заработная плата в месяц = 15 000 (фиксированная часть) + 15 000 (переменная часть) = </a:t>
            </a:r>
            <a:r>
              <a:rPr lang="ru-RU" b="1" dirty="0"/>
              <a:t>30 000 руб.</a:t>
            </a:r>
          </a:p>
          <a:p>
            <a:pPr marL="0" indent="0">
              <a:buNone/>
            </a:pPr>
            <a:endParaRPr lang="ru-RU" b="1" i="1" dirty="0" smtClean="0"/>
          </a:p>
          <a:p>
            <a:pPr marL="0" indent="0">
              <a:buNone/>
            </a:pPr>
            <a:r>
              <a:rPr lang="ru-RU" b="1" i="1" dirty="0" smtClean="0"/>
              <a:t>Вывод</a:t>
            </a:r>
            <a:r>
              <a:rPr lang="ru-RU" dirty="0"/>
              <a:t>: сотрудник получает плановую заработную плату, установленную по нормативу ФОТ.</a:t>
            </a:r>
          </a:p>
          <a:p>
            <a:pPr marL="0" indent="0">
              <a:buNone/>
            </a:pPr>
            <a:endParaRPr lang="ru-RU" dirty="0"/>
          </a:p>
        </p:txBody>
      </p:sp>
    </p:spTree>
    <p:extLst>
      <p:ext uri="{BB962C8B-B14F-4D97-AF65-F5344CB8AC3E}">
        <p14:creationId xmlns:p14="http://schemas.microsoft.com/office/powerpoint/2010/main" val="32591030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836712"/>
            <a:ext cx="8229600" cy="5289451"/>
          </a:xfrm>
        </p:spPr>
        <p:txBody>
          <a:bodyPr>
            <a:normAutofit fontScale="85000" lnSpcReduction="20000"/>
          </a:bodyPr>
          <a:lstStyle/>
          <a:p>
            <a:pPr marL="0" indent="0">
              <a:buNone/>
            </a:pPr>
            <a:r>
              <a:rPr lang="ru-RU" b="1" dirty="0"/>
              <a:t>Вариант 2</a:t>
            </a:r>
          </a:p>
          <a:p>
            <a:r>
              <a:rPr lang="ru-RU" dirty="0"/>
              <a:t>Выполнение плана продаж более 100% (значение коэффициента KPI1 = 1,5).</a:t>
            </a:r>
          </a:p>
          <a:p>
            <a:r>
              <a:rPr lang="ru-RU" dirty="0"/>
              <a:t>Выполнение плана работы более 100% (значение коэффициента KPI2 = 1,5).</a:t>
            </a:r>
          </a:p>
          <a:p>
            <a:r>
              <a:rPr lang="ru-RU" dirty="0"/>
              <a:t>ПЧ = 15 000 руб. х (1,5 х 50% + 1,5 х 50%) = 22 500 руб.</a:t>
            </a:r>
          </a:p>
          <a:p>
            <a:r>
              <a:rPr lang="ru-RU" dirty="0"/>
              <a:t>Заработная плата в месяц = 15 000 (фиксированная часть) + 22 500 (переменная часть) = </a:t>
            </a:r>
            <a:r>
              <a:rPr lang="ru-RU" b="1" dirty="0"/>
              <a:t>37 500 руб.</a:t>
            </a:r>
          </a:p>
          <a:p>
            <a:pPr marL="0" indent="0">
              <a:buNone/>
            </a:pPr>
            <a:endParaRPr lang="ru-RU" b="1" i="1" dirty="0" smtClean="0"/>
          </a:p>
          <a:p>
            <a:pPr marL="0" indent="0">
              <a:buNone/>
            </a:pPr>
            <a:r>
              <a:rPr lang="ru-RU" b="1" i="1" dirty="0" smtClean="0"/>
              <a:t>Вывод</a:t>
            </a:r>
            <a:r>
              <a:rPr lang="ru-RU" dirty="0"/>
              <a:t>: сотрудник получает больше на 7500 руб. плановой заработной платы, но и выполнение плана по каждому из показателей составляет более 100%.</a:t>
            </a:r>
          </a:p>
          <a:p>
            <a:pPr marL="0" indent="0">
              <a:buNone/>
            </a:pPr>
            <a:endParaRPr lang="ru-RU" dirty="0"/>
          </a:p>
        </p:txBody>
      </p:sp>
    </p:spTree>
    <p:extLst>
      <p:ext uri="{BB962C8B-B14F-4D97-AF65-F5344CB8AC3E}">
        <p14:creationId xmlns:p14="http://schemas.microsoft.com/office/powerpoint/2010/main" val="4067443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908720"/>
            <a:ext cx="8229600" cy="5217443"/>
          </a:xfrm>
        </p:spPr>
        <p:txBody>
          <a:bodyPr>
            <a:noAutofit/>
          </a:bodyPr>
          <a:lstStyle/>
          <a:p>
            <a:pPr marL="0" indent="0">
              <a:buNone/>
            </a:pPr>
            <a:r>
              <a:rPr lang="ru-RU" sz="2800" b="1" dirty="0"/>
              <a:t>Вариант </a:t>
            </a:r>
            <a:r>
              <a:rPr lang="ru-RU" sz="2800" b="1" dirty="0" smtClean="0"/>
              <a:t>3</a:t>
            </a:r>
          </a:p>
          <a:p>
            <a:pPr marL="0" indent="0">
              <a:buNone/>
            </a:pPr>
            <a:r>
              <a:rPr lang="ru-RU" sz="2800" dirty="0" smtClean="0"/>
              <a:t>Выполнение </a:t>
            </a:r>
            <a:r>
              <a:rPr lang="ru-RU" sz="2800" dirty="0"/>
              <a:t>плана продаж 51–89% (значение коэффициента KPI1 = 0,5). Выполнение плана работы 51–89% (значение коэффициента KPI2 = 0,5).</a:t>
            </a:r>
          </a:p>
          <a:p>
            <a:r>
              <a:rPr lang="ru-RU" sz="2800" dirty="0"/>
              <a:t>ПЧ = 15 000 руб. х (0,5 х 50% + 0,5 х 50%) = 7 500 руб.</a:t>
            </a:r>
          </a:p>
          <a:p>
            <a:r>
              <a:rPr lang="ru-RU" sz="2800" dirty="0"/>
              <a:t>Заработная плата в месяц = 15 000 (фиксированная часть) + 7500 (переменная часть) = </a:t>
            </a:r>
            <a:r>
              <a:rPr lang="ru-RU" sz="2800" b="1" dirty="0"/>
              <a:t>22 500 руб.</a:t>
            </a:r>
          </a:p>
          <a:p>
            <a:pPr marL="0" indent="0">
              <a:buNone/>
            </a:pPr>
            <a:r>
              <a:rPr lang="ru-RU" sz="2800" b="1" i="1" dirty="0" smtClean="0"/>
              <a:t>Вывод</a:t>
            </a:r>
            <a:r>
              <a:rPr lang="ru-RU" sz="2800" dirty="0"/>
              <a:t>: сотрудник получает меньше на 7500 руб. плановой заработной платы.</a:t>
            </a:r>
          </a:p>
          <a:p>
            <a:pPr marL="0" indent="0">
              <a:buNone/>
            </a:pPr>
            <a:r>
              <a:rPr lang="ru-RU" sz="2800" dirty="0"/>
              <a:t/>
            </a:r>
            <a:br>
              <a:rPr lang="ru-RU" sz="2800" dirty="0"/>
            </a:br>
            <a:endParaRPr lang="ru-RU" sz="2800" dirty="0"/>
          </a:p>
        </p:txBody>
      </p:sp>
    </p:spTree>
    <p:extLst>
      <p:ext uri="{BB962C8B-B14F-4D97-AF65-F5344CB8AC3E}">
        <p14:creationId xmlns:p14="http://schemas.microsoft.com/office/powerpoint/2010/main" val="28244583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Система оплаты труда с применением </a:t>
            </a:r>
            <a:r>
              <a:rPr lang="en-US" sz="2400" dirty="0">
                <a:solidFill>
                  <a:srgbClr val="FF0000"/>
                </a:solidFill>
              </a:rPr>
              <a:t>KPI</a:t>
            </a:r>
            <a:endParaRPr lang="ru-RU" sz="2400" dirty="0"/>
          </a:p>
        </p:txBody>
      </p:sp>
      <p:sp>
        <p:nvSpPr>
          <p:cNvPr id="3" name="Объект 2"/>
          <p:cNvSpPr>
            <a:spLocks noGrp="1"/>
          </p:cNvSpPr>
          <p:nvPr>
            <p:ph idx="1"/>
          </p:nvPr>
        </p:nvSpPr>
        <p:spPr>
          <a:xfrm>
            <a:off x="457200" y="836712"/>
            <a:ext cx="8229600" cy="5289451"/>
          </a:xfrm>
        </p:spPr>
        <p:txBody>
          <a:bodyPr>
            <a:normAutofit fontScale="92500" lnSpcReduction="20000"/>
          </a:bodyPr>
          <a:lstStyle/>
          <a:p>
            <a:pPr marL="0" indent="0">
              <a:buNone/>
            </a:pPr>
            <a:r>
              <a:rPr lang="ru-RU" sz="3000" b="1" dirty="0"/>
              <a:t>Вариант 4</a:t>
            </a:r>
          </a:p>
          <a:p>
            <a:r>
              <a:rPr lang="ru-RU" sz="3000" dirty="0"/>
              <a:t>Выполнение плана продаж менее 50% (значение коэффициента KPI1 = 0). Выполнение плана работы менее 50% (значение коэффициента KPI2 = 0).</a:t>
            </a:r>
          </a:p>
          <a:p>
            <a:r>
              <a:rPr lang="ru-RU" sz="3000" dirty="0"/>
              <a:t>ПЧ = 15 000 руб. х (0 х 50% + 0 х 50%) = 0 руб.</a:t>
            </a:r>
          </a:p>
          <a:p>
            <a:r>
              <a:rPr lang="ru-RU" sz="3000" dirty="0"/>
              <a:t>Заработная плата в месяц = 15 000 (фиксированная часть) + 0 (переменная часть) = </a:t>
            </a:r>
            <a:endParaRPr lang="ru-RU" sz="3000" dirty="0" smtClean="0"/>
          </a:p>
          <a:p>
            <a:pPr marL="0" indent="0">
              <a:buNone/>
            </a:pPr>
            <a:r>
              <a:rPr lang="ru-RU" sz="3000" b="1" dirty="0"/>
              <a:t> </a:t>
            </a:r>
            <a:r>
              <a:rPr lang="ru-RU" sz="3000" b="1" dirty="0" smtClean="0"/>
              <a:t>    15 </a:t>
            </a:r>
            <a:r>
              <a:rPr lang="ru-RU" sz="3000" b="1" dirty="0"/>
              <a:t>000 руб.</a:t>
            </a:r>
          </a:p>
          <a:p>
            <a:pPr marL="0" indent="0" algn="just">
              <a:buNone/>
            </a:pPr>
            <a:r>
              <a:rPr lang="ru-RU" sz="3000" b="1" i="1" dirty="0" smtClean="0"/>
              <a:t>Вывод</a:t>
            </a:r>
            <a:r>
              <a:rPr lang="ru-RU" sz="3000" dirty="0"/>
              <a:t>: сотрудник получает меньше на 15 000 руб., так как переменная часть равна 0 по причине выполнения плана по каждому показателю менее 50%.</a:t>
            </a:r>
          </a:p>
          <a:p>
            <a:endParaRPr lang="ru-RU" dirty="0"/>
          </a:p>
        </p:txBody>
      </p:sp>
    </p:spTree>
    <p:extLst>
      <p:ext uri="{BB962C8B-B14F-4D97-AF65-F5344CB8AC3E}">
        <p14:creationId xmlns:p14="http://schemas.microsoft.com/office/powerpoint/2010/main" val="13777183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2400" dirty="0" smtClean="0"/>
              <a:t>Методический порядок действий</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37233054"/>
              </p:ext>
            </p:extLst>
          </p:nvPr>
        </p:nvGraphicFramePr>
        <p:xfrm>
          <a:off x="755576" y="836712"/>
          <a:ext cx="7560840" cy="5597052"/>
        </p:xfrm>
        <a:graphic>
          <a:graphicData uri="http://schemas.openxmlformats.org/drawingml/2006/table">
            <a:tbl>
              <a:tblPr/>
              <a:tblGrid>
                <a:gridCol w="432048"/>
                <a:gridCol w="2160240"/>
                <a:gridCol w="2232248"/>
                <a:gridCol w="2736304"/>
              </a:tblGrid>
              <a:tr h="0">
                <a:tc>
                  <a:txBody>
                    <a:bodyPr/>
                    <a:lstStyle/>
                    <a:p>
                      <a:endParaRPr lang="ru-RU" sz="400" dirty="0"/>
                    </a:p>
                  </a:txBody>
                  <a:tcPr marL="19721" marR="19721" marT="9861" marB="9861">
                    <a:lnB w="12700" cap="flat" cmpd="sng" algn="ctr">
                      <a:solidFill>
                        <a:schemeClr val="tx1"/>
                      </a:solidFill>
                      <a:prstDash val="solid"/>
                      <a:round/>
                      <a:headEnd type="none" w="med" len="med"/>
                      <a:tailEnd type="none" w="med" len="med"/>
                    </a:lnB>
                  </a:tcPr>
                </a:tc>
                <a:tc>
                  <a:txBody>
                    <a:bodyPr/>
                    <a:lstStyle/>
                    <a:p>
                      <a:endParaRPr lang="ru-RU" sz="400"/>
                    </a:p>
                  </a:txBody>
                  <a:tcPr marL="19721" marR="19721" marT="9861" marB="9861">
                    <a:lnB w="12700" cap="flat" cmpd="sng" algn="ctr">
                      <a:solidFill>
                        <a:schemeClr val="tx1"/>
                      </a:solidFill>
                      <a:prstDash val="solid"/>
                      <a:round/>
                      <a:headEnd type="none" w="med" len="med"/>
                      <a:tailEnd type="none" w="med" len="med"/>
                    </a:lnB>
                  </a:tcPr>
                </a:tc>
                <a:tc gridSpan="2">
                  <a:txBody>
                    <a:bodyPr/>
                    <a:lstStyle/>
                    <a:p>
                      <a:endParaRPr lang="ru-RU" sz="400"/>
                    </a:p>
                  </a:txBody>
                  <a:tcPr marL="19721" marR="19721" marT="9861" marB="9861">
                    <a:lnB w="12700" cap="flat" cmpd="sng" algn="ctr">
                      <a:solidFill>
                        <a:schemeClr val="tx1"/>
                      </a:solidFill>
                      <a:prstDash val="solid"/>
                      <a:round/>
                      <a:headEnd type="none" w="med" len="med"/>
                      <a:tailEnd type="none" w="med" len="med"/>
                    </a:lnB>
                  </a:tcPr>
                </a:tc>
                <a:tc hMerge="1">
                  <a:txBody>
                    <a:bodyPr/>
                    <a:lstStyle/>
                    <a:p>
                      <a:endParaRPr lang="ru-RU"/>
                    </a:p>
                  </a:txBody>
                  <a:tcPr/>
                </a:tc>
              </a:tr>
              <a:tr h="308667">
                <a:tc>
                  <a:txBody>
                    <a:bodyPr/>
                    <a:lstStyle/>
                    <a:p>
                      <a:pPr algn="ctr"/>
                      <a:r>
                        <a:rPr lang="ru-RU" sz="1000" b="1" dirty="0">
                          <a:effectLst/>
                        </a:rPr>
                        <a:t>№</a:t>
                      </a:r>
                      <a:r>
                        <a:rPr lang="ru-RU" sz="1000" dirty="0">
                          <a:effectLst/>
                        </a:rPr>
                        <a:t/>
                      </a:r>
                      <a:br>
                        <a:rPr lang="ru-RU" sz="1000" dirty="0">
                          <a:effectLst/>
                        </a:rPr>
                      </a:br>
                      <a:r>
                        <a:rPr lang="ru-RU" sz="1000" b="1" dirty="0">
                          <a:effectLst/>
                        </a:rPr>
                        <a:t>п/п</a:t>
                      </a:r>
                      <a:endParaRPr lang="ru-RU" sz="1000" dirty="0">
                        <a:effectLst/>
                      </a:endParaRP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a:r>
                        <a:rPr lang="ru-RU" sz="1000" b="1" dirty="0">
                          <a:effectLst/>
                        </a:rPr>
                        <a:t>Методический порядок действий</a:t>
                      </a:r>
                      <a:endParaRPr lang="ru-RU" sz="1000" dirty="0">
                        <a:effectLst/>
                      </a:endParaRP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2">
                  <a:txBody>
                    <a:bodyPr/>
                    <a:lstStyle/>
                    <a:p>
                      <a:pPr algn="ctr"/>
                      <a:r>
                        <a:rPr lang="ru-RU" sz="1000" b="1" dirty="0">
                          <a:effectLst/>
                        </a:rPr>
                        <a:t>Фактическое значение</a:t>
                      </a:r>
                      <a:endParaRPr lang="ru-RU" sz="1000" dirty="0">
                        <a:effectLst/>
                      </a:endParaRP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ru-RU"/>
                    </a:p>
                  </a:txBody>
                  <a:tcPr/>
                </a:tc>
              </a:tr>
              <a:tr h="418733">
                <a:tc>
                  <a:txBody>
                    <a:bodyPr/>
                    <a:lstStyle/>
                    <a:p>
                      <a:pPr algn="ctr"/>
                      <a:r>
                        <a:rPr lang="ru-RU" sz="900" dirty="0">
                          <a:effectLst/>
                        </a:rPr>
                        <a:t>1</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Определите должность в структуре компании</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l"/>
                      <a:r>
                        <a:rPr lang="ru-RU" sz="900">
                          <a:effectLst/>
                        </a:rPr>
                        <a:t>Менеджер по продажам (отдел продаж)</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r>
              <a:tr h="720080">
                <a:tc>
                  <a:txBody>
                    <a:bodyPr/>
                    <a:lstStyle/>
                    <a:p>
                      <a:pPr algn="ctr"/>
                      <a:r>
                        <a:rPr lang="ru-RU" sz="900" dirty="0">
                          <a:effectLst/>
                        </a:rPr>
                        <a:t>2</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Определите ключевые показатели эффективности (KPI) для должности и вес каждого, исходя из целей, поставленных для данного уровня организационной структуры</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l"/>
                      <a:r>
                        <a:rPr lang="ru-RU" sz="900" dirty="0">
                          <a:effectLst/>
                        </a:rPr>
                        <a:t>KPI1 — выполнения плана продаж.</a:t>
                      </a:r>
                      <a:br>
                        <a:rPr lang="ru-RU" sz="900" dirty="0">
                          <a:effectLst/>
                        </a:rPr>
                      </a:br>
                      <a:r>
                        <a:rPr lang="ru-RU" sz="900" dirty="0">
                          <a:effectLst/>
                        </a:rPr>
                        <a:t>Вес — 50%</a:t>
                      </a:r>
                      <a:br>
                        <a:rPr lang="ru-RU" sz="900" dirty="0">
                          <a:effectLst/>
                        </a:rPr>
                      </a:br>
                      <a:r>
                        <a:rPr lang="ru-RU" sz="900" dirty="0">
                          <a:effectLst/>
                        </a:rPr>
                        <a:t>KPI2 — выполнения плана работы.</a:t>
                      </a:r>
                      <a:br>
                        <a:rPr lang="ru-RU" sz="900" dirty="0">
                          <a:effectLst/>
                        </a:rPr>
                      </a:br>
                      <a:r>
                        <a:rPr lang="ru-RU" sz="900" dirty="0">
                          <a:effectLst/>
                        </a:rPr>
                        <a:t>Вес — 50%</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r>
              <a:tr h="165085">
                <a:tc rowSpan="6">
                  <a:txBody>
                    <a:bodyPr/>
                    <a:lstStyle/>
                    <a:p>
                      <a:pPr algn="ctr"/>
                      <a:r>
                        <a:rPr lang="ru-RU" sz="900" dirty="0">
                          <a:effectLst/>
                        </a:rPr>
                        <a:t>3</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6">
                  <a:txBody>
                    <a:bodyPr/>
                    <a:lstStyle/>
                    <a:p>
                      <a:pPr algn="l"/>
                      <a:r>
                        <a:rPr lang="ru-RU" sz="900" dirty="0">
                          <a:effectLst/>
                        </a:rPr>
                        <a:t>Определите порядок расчета показателей</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Факт : план х 100%</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ru-RU" sz="900"/>
                    </a:p>
                  </a:txBody>
                  <a:tcPr marL="19721" marR="19721" marT="9861" marB="9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444706">
                <a:tc vMerge="1">
                  <a:txBody>
                    <a:bodyPr/>
                    <a:lstStyle/>
                    <a:p>
                      <a:endParaRPr lang="ru-RU"/>
                    </a:p>
                  </a:txBody>
                  <a:tcPr/>
                </a:tc>
                <a:tc vMerge="1">
                  <a:txBody>
                    <a:bodyPr/>
                    <a:lstStyle/>
                    <a:p>
                      <a:endParaRPr lang="ru-RU"/>
                    </a:p>
                  </a:txBody>
                  <a:tcPr/>
                </a:tc>
                <a:tc>
                  <a:txBody>
                    <a:bodyPr/>
                    <a:lstStyle/>
                    <a:p>
                      <a:pPr algn="ctr"/>
                      <a:r>
                        <a:rPr lang="ru-RU" sz="900" dirty="0">
                          <a:effectLst/>
                        </a:rPr>
                        <a:t>4</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Определите разброс процента выполнения показателя, значение коэффициента показателя и смысл его значения</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65085">
                <a:tc vMerge="1">
                  <a:txBody>
                    <a:bodyPr/>
                    <a:lstStyle/>
                    <a:p>
                      <a:endParaRPr lang="ru-RU"/>
                    </a:p>
                  </a:txBody>
                  <a:tcPr/>
                </a:tc>
                <a:tc vMerge="1">
                  <a:txBody>
                    <a:bodyPr/>
                    <a:lstStyle/>
                    <a:p>
                      <a:endParaRPr lang="ru-RU"/>
                    </a:p>
                  </a:txBody>
                  <a:tcPr/>
                </a:tc>
                <a:tc>
                  <a:txBody>
                    <a:bodyPr/>
                    <a:lstStyle/>
                    <a:p>
                      <a:pPr algn="ctr"/>
                      <a:r>
                        <a:rPr lang="ru-RU" sz="900" dirty="0">
                          <a:effectLst/>
                        </a:rPr>
                        <a:t>&lt; 50%</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ru-RU" sz="900"/>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65085">
                <a:tc vMerge="1">
                  <a:txBody>
                    <a:bodyPr/>
                    <a:lstStyle/>
                    <a:p>
                      <a:endParaRPr lang="ru-RU"/>
                    </a:p>
                  </a:txBody>
                  <a:tcPr/>
                </a:tc>
                <a:tc vMerge="1">
                  <a:txBody>
                    <a:bodyPr/>
                    <a:lstStyle/>
                    <a:p>
                      <a:endParaRPr lang="ru-RU"/>
                    </a:p>
                  </a:txBody>
                  <a:tcPr/>
                </a:tc>
                <a:tc>
                  <a:txBody>
                    <a:bodyPr/>
                    <a:lstStyle/>
                    <a:p>
                      <a:pPr algn="ctr"/>
                      <a:r>
                        <a:rPr lang="ru-RU" sz="900">
                          <a:effectLst/>
                        </a:rPr>
                        <a:t>51–89%</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ru-RU" sz="900">
                          <a:effectLst/>
                        </a:rPr>
                        <a:t>0,5</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65085">
                <a:tc vMerge="1">
                  <a:txBody>
                    <a:bodyPr/>
                    <a:lstStyle/>
                    <a:p>
                      <a:endParaRPr lang="ru-RU"/>
                    </a:p>
                  </a:txBody>
                  <a:tcPr/>
                </a:tc>
                <a:tc vMerge="1">
                  <a:txBody>
                    <a:bodyPr/>
                    <a:lstStyle/>
                    <a:p>
                      <a:endParaRPr lang="ru-RU"/>
                    </a:p>
                  </a:txBody>
                  <a:tcPr/>
                </a:tc>
                <a:tc>
                  <a:txBody>
                    <a:bodyPr/>
                    <a:lstStyle/>
                    <a:p>
                      <a:pPr algn="ctr"/>
                      <a:r>
                        <a:rPr lang="ru-RU" sz="900" dirty="0">
                          <a:effectLst/>
                        </a:rPr>
                        <a:t>90–100%</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ru-RU" sz="900" dirty="0">
                          <a:effectLst/>
                        </a:rPr>
                        <a:t>1</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65085">
                <a:tc vMerge="1">
                  <a:txBody>
                    <a:bodyPr/>
                    <a:lstStyle/>
                    <a:p>
                      <a:pPr algn="ctr"/>
                      <a:endParaRPr lang="ru-RU" sz="900" dirty="0">
                        <a:effectLst/>
                      </a:endParaRPr>
                    </a:p>
                  </a:txBody>
                  <a:tcPr marL="8217" marR="8217" marT="10271" marB="10271" anchor="ctr">
                    <a:lnL>
                      <a:noFill/>
                    </a:lnL>
                    <a:lnR>
                      <a:noFill/>
                    </a:lnR>
                    <a:lnT>
                      <a:noFill/>
                    </a:lnT>
                    <a:lnB>
                      <a:noFill/>
                    </a:lnB>
                    <a:solidFill>
                      <a:schemeClr val="bg2">
                        <a:lumMod val="90000"/>
                      </a:schemeClr>
                    </a:solidFill>
                  </a:tcPr>
                </a:tc>
                <a:tc vMerge="1">
                  <a:txBody>
                    <a:bodyPr/>
                    <a:lstStyle/>
                    <a:p>
                      <a:pPr algn="l"/>
                      <a:endParaRPr lang="ru-RU" sz="900" dirty="0">
                        <a:effectLst/>
                      </a:endParaRPr>
                    </a:p>
                  </a:txBody>
                  <a:tcPr marL="8217" marR="8217" marT="10271" marB="10271" anchor="ctr">
                    <a:lnL>
                      <a:noFill/>
                    </a:lnL>
                    <a:lnR>
                      <a:noFill/>
                    </a:lnR>
                    <a:lnT>
                      <a:noFill/>
                    </a:lnT>
                    <a:lnB>
                      <a:noFill/>
                    </a:lnB>
                    <a:solidFill>
                      <a:schemeClr val="bg2">
                        <a:lumMod val="90000"/>
                      </a:schemeClr>
                    </a:solidFill>
                  </a:tcPr>
                </a:tc>
                <a:tc>
                  <a:txBody>
                    <a:bodyPr/>
                    <a:lstStyle/>
                    <a:p>
                      <a:pPr algn="ctr"/>
                      <a:r>
                        <a:rPr lang="ru-RU" sz="900" dirty="0" smtClean="0">
                          <a:effectLst/>
                        </a:rPr>
                        <a:t>100%&lt;</a:t>
                      </a:r>
                      <a:endParaRPr lang="ru-RU" sz="900" dirty="0">
                        <a:effectLst/>
                      </a:endParaRP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ru-RU" sz="900" dirty="0" smtClean="0">
                          <a:effectLst/>
                        </a:rPr>
                        <a:t>1,5</a:t>
                      </a:r>
                      <a:endParaRPr lang="ru-RU" sz="900" dirty="0">
                        <a:effectLst/>
                      </a:endParaRP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034125">
                <a:tc>
                  <a:txBody>
                    <a:bodyPr/>
                    <a:lstStyle/>
                    <a:p>
                      <a:pPr algn="ctr"/>
                      <a:r>
                        <a:rPr lang="ru-RU" sz="900" dirty="0">
                          <a:effectLst/>
                        </a:rPr>
                        <a:t>5</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Сформируйте мотивационную формулу, по которой будет осуществляться расчет заработной платы. Определите соотношение «фиксированная часть», «переменная часть» и «бонус» в заработной плате</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l"/>
                      <a:r>
                        <a:rPr lang="ru-RU" sz="900" dirty="0">
                          <a:effectLst/>
                        </a:rPr>
                        <a:t>30 000 = 15 000 + 15 000</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r>
              <a:tr h="455040">
                <a:tc>
                  <a:txBody>
                    <a:bodyPr/>
                    <a:lstStyle/>
                    <a:p>
                      <a:pPr algn="ctr"/>
                      <a:r>
                        <a:rPr lang="ru-RU" sz="900">
                          <a:effectLst/>
                        </a:rPr>
                        <a:t>6</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a:effectLst/>
                        </a:rPr>
                        <a:t>Определите формулу расчета переменной части заработной платы</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l"/>
                      <a:r>
                        <a:rPr lang="ru-RU" sz="900" dirty="0">
                          <a:effectLst/>
                        </a:rPr>
                        <a:t>ПЧ = плановая сумма переменной части х (вес KPI1 х коэффициент KPI1 + вес KPI2 х коэффициент KPI2)</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r>
              <a:tr h="697088">
                <a:tc>
                  <a:txBody>
                    <a:bodyPr/>
                    <a:lstStyle/>
                    <a:p>
                      <a:pPr algn="ctr"/>
                      <a:r>
                        <a:rPr lang="ru-RU" sz="900">
                          <a:effectLst/>
                        </a:rPr>
                        <a:t>7</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900" dirty="0">
                          <a:effectLst/>
                        </a:rPr>
                        <a:t>Выполните проверку: посчитайте все возможные варианты размеров заработной платы при всех возможных значениях KPI</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pPr algn="l"/>
                      <a:r>
                        <a:rPr lang="ru-RU" sz="900" dirty="0">
                          <a:effectLst/>
                        </a:rPr>
                        <a:t>См. выше «Проверка всех возможных вариантов размеров заработной платы при всех возможных значениях KPI (с подробной расшифровкой по некоторым значениям)» (</a:t>
                      </a:r>
                      <a:r>
                        <a:rPr lang="ru-RU" sz="900" i="1" dirty="0">
                          <a:effectLst/>
                        </a:rPr>
                        <a:t>табл. 6</a:t>
                      </a:r>
                      <a:r>
                        <a:rPr lang="ru-RU" sz="900" dirty="0">
                          <a:effectLst/>
                        </a:rPr>
                        <a:t>)</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a:p>
                  </a:txBody>
                  <a:tcPr/>
                </a:tc>
              </a:tr>
              <a:tr h="595831">
                <a:tc>
                  <a:txBody>
                    <a:bodyPr/>
                    <a:lstStyle/>
                    <a:p>
                      <a:pPr algn="ctr"/>
                      <a:r>
                        <a:rPr lang="ru-RU" sz="1200">
                          <a:effectLst/>
                        </a:rPr>
                        <a:t>8</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l"/>
                      <a:r>
                        <a:rPr lang="ru-RU" sz="1200">
                          <a:effectLst/>
                        </a:rPr>
                        <a:t>Оформите документ «мотивационная схема сотрудника»</a:t>
                      </a:r>
                    </a:p>
                  </a:txBody>
                  <a:tcPr marL="8217" marR="8217" marT="10271" marB="10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gridSpan="2">
                  <a:txBody>
                    <a:bodyPr/>
                    <a:lstStyle/>
                    <a:p>
                      <a:endParaRPr lang="ru-RU" sz="1200" dirty="0"/>
                    </a:p>
                  </a:txBody>
                  <a:tcPr marL="19721" marR="19721" marT="9861" marB="9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ru-RU" dirty="0"/>
                    </a:p>
                  </a:txBody>
                  <a:tcPr/>
                </a:tc>
              </a:tr>
            </a:tbl>
          </a:graphicData>
        </a:graphic>
      </p:graphicFrame>
      <p:sp>
        <p:nvSpPr>
          <p:cNvPr id="5" name="Rectangle 1"/>
          <p:cNvSpPr>
            <a:spLocks noChangeArrowheads="1"/>
          </p:cNvSpPr>
          <p:nvPr/>
        </p:nvSpPr>
        <p:spPr bwMode="auto">
          <a:xfrm>
            <a:off x="3956050" y="552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itchFamily="34" charset="0"/>
                <a:cs typeface="Arial" pitchFamily="34" charset="0"/>
              </a:rPr>
              <a:t/>
            </a:r>
            <a:br>
              <a:rPr kumimoji="0" lang="ru-RU" altLang="ru-RU" sz="1800" b="0" i="0" u="none" strike="noStrike" cap="none" normalizeH="0" baseline="0" smtClean="0">
                <a:ln>
                  <a:noFill/>
                </a:ln>
                <a:solidFill>
                  <a:schemeClr val="tx1"/>
                </a:solidFill>
                <a:effectLst/>
                <a:latin typeface="Arial" pitchFamily="34" charset="0"/>
                <a:cs typeface="Arial" pitchFamily="34" charset="0"/>
              </a:rPr>
            </a:b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8545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pPr marL="0" indent="0">
              <a:buNone/>
            </a:pPr>
            <a:r>
              <a:rPr lang="ru-RU" b="1" u="sng" dirty="0" smtClean="0"/>
              <a:t>Плюсы и минусы ключевых показателей эффективности:</a:t>
            </a:r>
          </a:p>
          <a:p>
            <a:pPr marL="0" indent="0">
              <a:buNone/>
            </a:pPr>
            <a:r>
              <a:rPr lang="ru-RU" b="1" i="1" u="sng" dirty="0" smtClean="0">
                <a:solidFill>
                  <a:srgbClr val="0070C0"/>
                </a:solidFill>
              </a:rPr>
              <a:t>Плюсы </a:t>
            </a:r>
            <a:r>
              <a:rPr lang="ru-RU" b="1" i="1" u="sng" dirty="0">
                <a:solidFill>
                  <a:srgbClr val="0070C0"/>
                </a:solidFill>
              </a:rPr>
              <a:t>(и, как следствие, достижение целей):</a:t>
            </a:r>
          </a:p>
          <a:p>
            <a:r>
              <a:rPr lang="ru-RU" dirty="0"/>
              <a:t>возможность сотрудника влиять на свою зарплату;</a:t>
            </a:r>
          </a:p>
          <a:p>
            <a:r>
              <a:rPr lang="ru-RU" dirty="0"/>
              <a:t>ответственность работника за отдельный участок работы и прозрачность задач;</a:t>
            </a:r>
          </a:p>
          <a:p>
            <a:r>
              <a:rPr lang="ru-RU" dirty="0"/>
              <a:t>участие сотрудника в достижении общей цели компании;</a:t>
            </a:r>
          </a:p>
          <a:p>
            <a:r>
              <a:rPr lang="ru-RU" dirty="0"/>
              <a:t>возможность корректировки целей руководителем в процессе работы;</a:t>
            </a:r>
          </a:p>
          <a:p>
            <a:r>
              <a:rPr lang="ru-RU" dirty="0"/>
              <a:t>взаимодействие руководителя с подчиненным в более плотном режиме.</a:t>
            </a:r>
          </a:p>
          <a:p>
            <a:pPr marL="0" indent="0">
              <a:buNone/>
            </a:pPr>
            <a:r>
              <a:rPr lang="ru-RU" b="1" i="1" u="sng" dirty="0">
                <a:solidFill>
                  <a:srgbClr val="0070C0"/>
                </a:solidFill>
              </a:rPr>
              <a:t>Минусы (и, как следствие, </a:t>
            </a:r>
            <a:r>
              <a:rPr lang="ru-RU" b="1" i="1" u="sng" dirty="0" err="1">
                <a:solidFill>
                  <a:srgbClr val="0070C0"/>
                </a:solidFill>
              </a:rPr>
              <a:t>демотивация</a:t>
            </a:r>
            <a:r>
              <a:rPr lang="ru-RU" b="1" i="1" u="sng" dirty="0">
                <a:solidFill>
                  <a:srgbClr val="0070C0"/>
                </a:solidFill>
              </a:rPr>
              <a:t> работника):</a:t>
            </a:r>
          </a:p>
          <a:p>
            <a:r>
              <a:rPr lang="ru-RU" dirty="0"/>
              <a:t>недостижимость выполнения поставленных параметров;</a:t>
            </a:r>
          </a:p>
          <a:p>
            <a:r>
              <a:rPr lang="ru-RU" dirty="0"/>
              <a:t>малая доля каждого индикатора в сумме бонуса из-за их большого количества;</a:t>
            </a:r>
          </a:p>
          <a:p>
            <a:r>
              <a:rPr lang="ru-RU" dirty="0" err="1"/>
              <a:t>трудозатратность</a:t>
            </a:r>
            <a:r>
              <a:rPr lang="ru-RU" dirty="0"/>
              <a:t> внедрения системы;</a:t>
            </a:r>
          </a:p>
          <a:p>
            <a:r>
              <a:rPr lang="ru-RU" dirty="0"/>
              <a:t>неравномерность решения задач в связи с некорректным определением стоимости нормативов.</a:t>
            </a:r>
          </a:p>
          <a:p>
            <a:endParaRPr lang="ru-RU" dirty="0"/>
          </a:p>
        </p:txBody>
      </p:sp>
    </p:spTree>
    <p:extLst>
      <p:ext uri="{BB962C8B-B14F-4D97-AF65-F5344CB8AC3E}">
        <p14:creationId xmlns:p14="http://schemas.microsoft.com/office/powerpoint/2010/main" val="5412198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При разработке системы KPI есть 2 основные ошибки. </a:t>
            </a:r>
          </a:p>
        </p:txBody>
      </p:sp>
      <p:sp>
        <p:nvSpPr>
          <p:cNvPr id="3" name="Объект 2"/>
          <p:cNvSpPr>
            <a:spLocks noGrp="1"/>
          </p:cNvSpPr>
          <p:nvPr>
            <p:ph sz="half" idx="1"/>
          </p:nvPr>
        </p:nvSpPr>
        <p:spPr>
          <a:ln w="28575">
            <a:solidFill>
              <a:srgbClr val="FFC000"/>
            </a:solidFill>
          </a:ln>
        </p:spPr>
        <p:txBody>
          <a:bodyPr>
            <a:normAutofit fontScale="62500" lnSpcReduction="20000"/>
          </a:bodyPr>
          <a:lstStyle/>
          <a:p>
            <a:pPr marL="0" indent="0">
              <a:buNone/>
            </a:pPr>
            <a:r>
              <a:rPr lang="ru-RU" b="1" dirty="0"/>
              <a:t> Первое — смешение </a:t>
            </a:r>
            <a:r>
              <a:rPr lang="ru-RU" b="1" dirty="0" smtClean="0"/>
              <a:t> понятий </a:t>
            </a:r>
            <a:r>
              <a:rPr lang="ru-RU" b="1" dirty="0"/>
              <a:t>KPI и деньги.</a:t>
            </a:r>
            <a:r>
              <a:rPr lang="ru-RU" dirty="0"/>
              <a:t> </a:t>
            </a:r>
            <a:r>
              <a:rPr lang="ru-RU" dirty="0" smtClean="0"/>
              <a:t>KPI </a:t>
            </a:r>
            <a:r>
              <a:rPr lang="ru-RU" dirty="0"/>
              <a:t>— это не описание системы премирования. Да, за достижение ключевых показателей стоит выплачивать премии. Но прежде всего KPI — это отражение эффективности сотрудника, отдела, направления, департамента. Например, в производстве существует клиентская оценка качества работы. </a:t>
            </a:r>
            <a:r>
              <a:rPr lang="ru-RU" dirty="0" smtClean="0"/>
              <a:t>Некоторые </a:t>
            </a:r>
            <a:r>
              <a:rPr lang="ru-RU" dirty="0" err="1" smtClean="0"/>
              <a:t>компани</a:t>
            </a:r>
            <a:r>
              <a:rPr lang="ru-RU" dirty="0" smtClean="0"/>
              <a:t> </a:t>
            </a:r>
            <a:r>
              <a:rPr lang="ru-RU" dirty="0"/>
              <a:t>не закладывают ее в систему премирования, а фиксируют только в качестве KPI: если сотрудник находится в критических зонах, его подтягивают до нужного уровня или с ним расстаются, но ему не платят премию, если его работой довольны 90% клиентов. </a:t>
            </a:r>
          </a:p>
        </p:txBody>
      </p:sp>
      <p:sp>
        <p:nvSpPr>
          <p:cNvPr id="4" name="Объект 3"/>
          <p:cNvSpPr>
            <a:spLocks noGrp="1"/>
          </p:cNvSpPr>
          <p:nvPr>
            <p:ph sz="half" idx="2"/>
          </p:nvPr>
        </p:nvSpPr>
        <p:spPr>
          <a:ln w="28575">
            <a:solidFill>
              <a:srgbClr val="FFC000"/>
            </a:solidFill>
          </a:ln>
        </p:spPr>
        <p:txBody>
          <a:bodyPr>
            <a:normAutofit fontScale="62500" lnSpcReduction="20000"/>
          </a:bodyPr>
          <a:lstStyle/>
          <a:p>
            <a:pPr marL="0" indent="0">
              <a:buNone/>
            </a:pPr>
            <a:r>
              <a:rPr lang="ru-RU" b="1" dirty="0"/>
              <a:t>Второе — KPI ради KPI. </a:t>
            </a:r>
            <a:r>
              <a:rPr lang="ru-RU" dirty="0"/>
              <a:t>Ключевые показатели эффективности — это всегда декомпозированная цель компании. </a:t>
            </a:r>
            <a:endParaRPr lang="ru-RU" dirty="0" smtClean="0"/>
          </a:p>
          <a:p>
            <a:pPr marL="0" indent="0">
              <a:buNone/>
            </a:pPr>
            <a:r>
              <a:rPr lang="ru-RU" dirty="0" smtClean="0"/>
              <a:t>Например</a:t>
            </a:r>
            <a:r>
              <a:rPr lang="ru-RU" dirty="0"/>
              <a:t>, в салоне приход администратора к 9 утра запиливают в показатели эффективности (иначе ТЦ оштрафует компанию за закрытый салон), а вот на производстве такой показатель </a:t>
            </a:r>
            <a:r>
              <a:rPr lang="ru-RU" dirty="0" err="1"/>
              <a:t>бессмысленен</a:t>
            </a:r>
            <a:r>
              <a:rPr lang="ru-RU" dirty="0"/>
              <a:t> (сотрудник придет в 9 и уйдет в 18 часов, но объем работы-то не изменится, а объем работы влияет на прибыль).</a:t>
            </a:r>
          </a:p>
        </p:txBody>
      </p:sp>
    </p:spTree>
    <p:extLst>
      <p:ext uri="{BB962C8B-B14F-4D97-AF65-F5344CB8AC3E}">
        <p14:creationId xmlns:p14="http://schemas.microsoft.com/office/powerpoint/2010/main" val="40257869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smtClean="0">
                <a:solidFill>
                  <a:srgbClr val="FF0000"/>
                </a:solidFill>
              </a:rPr>
              <a:t>Современные методики построения систем оплаты труда</a:t>
            </a:r>
            <a:endParaRPr lang="ru-RU" sz="24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lnSpcReduction="10000"/>
          </a:bodyPr>
          <a:lstStyle/>
          <a:p>
            <a:pPr marL="0" indent="0" algn="just">
              <a:buNone/>
            </a:pPr>
            <a:r>
              <a:rPr lang="ru-RU" dirty="0" smtClean="0"/>
              <a:t>   Если в организации применение </a:t>
            </a:r>
            <a:r>
              <a:rPr lang="en-US" dirty="0" smtClean="0"/>
              <a:t>KPI </a:t>
            </a:r>
            <a:r>
              <a:rPr lang="ru-RU" dirty="0" smtClean="0"/>
              <a:t>трудоёмко, то можно применить другие методики.</a:t>
            </a:r>
          </a:p>
          <a:p>
            <a:pPr marL="0" indent="0" algn="just">
              <a:buNone/>
            </a:pPr>
            <a:r>
              <a:rPr lang="ru-RU" b="1" u="sng" dirty="0" smtClean="0"/>
              <a:t>ПРИМЕР.</a:t>
            </a:r>
            <a:r>
              <a:rPr lang="ru-RU" b="1" dirty="0" smtClean="0"/>
              <a:t>  </a:t>
            </a:r>
          </a:p>
          <a:p>
            <a:pPr marL="0" indent="0" algn="just">
              <a:buNone/>
            </a:pPr>
            <a:r>
              <a:rPr lang="ru-RU" b="1" dirty="0" smtClean="0">
                <a:solidFill>
                  <a:srgbClr val="0070C0"/>
                </a:solidFill>
              </a:rPr>
              <a:t>Планирование по приоритетам. </a:t>
            </a:r>
          </a:p>
          <a:p>
            <a:pPr marL="0" indent="0" algn="just">
              <a:buNone/>
            </a:pPr>
            <a:r>
              <a:rPr lang="ru-RU" dirty="0" smtClean="0"/>
              <a:t>Сотрудник – менеджер фирмы.</a:t>
            </a:r>
          </a:p>
          <a:p>
            <a:pPr marL="0" indent="0" algn="just">
              <a:buNone/>
            </a:pPr>
            <a:r>
              <a:rPr lang="ru-RU" dirty="0" smtClean="0"/>
              <a:t>Запланируем </a:t>
            </a:r>
            <a:r>
              <a:rPr lang="ru-RU" dirty="0"/>
              <a:t>продавцу не только несколько заданий, но и расставить приоритеты </a:t>
            </a:r>
            <a:r>
              <a:rPr lang="ru-RU" i="1" dirty="0">
                <a:solidFill>
                  <a:srgbClr val="0070C0"/>
                </a:solidFill>
              </a:rPr>
              <a:t>(коэффициенты значимости, удельные веса)</a:t>
            </a:r>
            <a:r>
              <a:rPr lang="ru-RU" dirty="0">
                <a:solidFill>
                  <a:srgbClr val="0070C0"/>
                </a:solidFill>
              </a:rPr>
              <a:t>.</a:t>
            </a:r>
          </a:p>
          <a:p>
            <a:pPr marL="0" indent="0">
              <a:buNone/>
            </a:pPr>
            <a:endParaRPr lang="ru-RU" dirty="0"/>
          </a:p>
        </p:txBody>
      </p:sp>
    </p:spTree>
    <p:extLst>
      <p:ext uri="{BB962C8B-B14F-4D97-AF65-F5344CB8AC3E}">
        <p14:creationId xmlns:p14="http://schemas.microsoft.com/office/powerpoint/2010/main" val="373650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69341363"/>
              </p:ext>
            </p:extLst>
          </p:nvPr>
        </p:nvGraphicFramePr>
        <p:xfrm>
          <a:off x="467544" y="1124744"/>
          <a:ext cx="8229600" cy="5390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0672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000" dirty="0">
                <a:solidFill>
                  <a:srgbClr val="FF0000"/>
                </a:solidFill>
              </a:rPr>
              <a:t>Современные методики построения систем оплаты труда</a:t>
            </a:r>
            <a:endParaRPr lang="ru-RU" sz="2000" dirty="0"/>
          </a:p>
        </p:txBody>
      </p:sp>
      <p:sp>
        <p:nvSpPr>
          <p:cNvPr id="3" name="Объект 2"/>
          <p:cNvSpPr>
            <a:spLocks noGrp="1"/>
          </p:cNvSpPr>
          <p:nvPr>
            <p:ph idx="1"/>
          </p:nvPr>
        </p:nvSpPr>
        <p:spPr>
          <a:xfrm>
            <a:off x="457200" y="908720"/>
            <a:ext cx="8229600" cy="5217443"/>
          </a:xfrm>
        </p:spPr>
        <p:txBody>
          <a:bodyPr>
            <a:normAutofit fontScale="92500" lnSpcReduction="10000"/>
          </a:bodyPr>
          <a:lstStyle/>
          <a:p>
            <a:pPr marL="0" indent="0">
              <a:buNone/>
            </a:pPr>
            <a:r>
              <a:rPr lang="ru-RU" dirty="0" smtClean="0"/>
              <a:t>   Первый критерий – объем обычных продаж.</a:t>
            </a:r>
          </a:p>
          <a:p>
            <a:pPr marL="0" indent="0">
              <a:buNone/>
            </a:pPr>
            <a:r>
              <a:rPr lang="ru-RU" dirty="0" smtClean="0"/>
              <a:t>   Второй критерий -  новые продажи.</a:t>
            </a:r>
          </a:p>
          <a:p>
            <a:pPr marL="0" indent="0">
              <a:buNone/>
            </a:pPr>
            <a:r>
              <a:rPr lang="ru-RU" dirty="0"/>
              <a:t> </a:t>
            </a:r>
            <a:r>
              <a:rPr lang="ru-RU" dirty="0" smtClean="0"/>
              <a:t>   Теперь</a:t>
            </a:r>
            <a:r>
              <a:rPr lang="ru-RU" dirty="0"/>
              <a:t>, даже </a:t>
            </a:r>
            <a:r>
              <a:rPr lang="ru-RU" b="1" i="1" dirty="0"/>
              <a:t>перевыполнив план по сумме сделок</a:t>
            </a:r>
            <a:r>
              <a:rPr lang="ru-RU" i="1" dirty="0"/>
              <a:t>, </a:t>
            </a:r>
            <a:r>
              <a:rPr lang="ru-RU" dirty="0"/>
              <a:t>менеджер может </a:t>
            </a:r>
            <a:r>
              <a:rPr lang="ru-RU" b="1" i="1" dirty="0"/>
              <a:t>потерять в зарплате </a:t>
            </a:r>
            <a:r>
              <a:rPr lang="ru-RU" dirty="0"/>
              <a:t>из-за </a:t>
            </a:r>
            <a:r>
              <a:rPr lang="ru-RU" b="1" i="1" dirty="0"/>
              <a:t>невыполнения</a:t>
            </a:r>
            <a:r>
              <a:rPr lang="ru-RU" dirty="0"/>
              <a:t> других заданий, в том числе небольших, но важных для бизнеса </a:t>
            </a:r>
            <a:r>
              <a:rPr lang="ru-RU" b="1" i="1" dirty="0"/>
              <a:t>продаж на новом рынке.</a:t>
            </a:r>
          </a:p>
          <a:p>
            <a:pPr marL="0" indent="0">
              <a:buNone/>
            </a:pPr>
            <a:r>
              <a:rPr lang="ru-RU" dirty="0" smtClean="0"/>
              <a:t>   Эффективность</a:t>
            </a:r>
            <a:r>
              <a:rPr lang="ru-RU" dirty="0"/>
              <a:t> </a:t>
            </a:r>
            <a:r>
              <a:rPr lang="ru-RU" i="1" dirty="0"/>
              <a:t>планирования по приоритетам</a:t>
            </a:r>
            <a:r>
              <a:rPr lang="ru-RU" dirty="0"/>
              <a:t> можно показать на примере:</a:t>
            </a:r>
          </a:p>
          <a:p>
            <a:pPr marL="0" indent="0">
              <a:buNone/>
            </a:pPr>
            <a:r>
              <a:rPr lang="ru-RU" dirty="0" smtClean="0"/>
              <a:t>   Допустим</a:t>
            </a:r>
            <a:r>
              <a:rPr lang="ru-RU" dirty="0"/>
              <a:t>, при Итоге, равном 100% = 140 тыс., зарплата будет равна 1400 </a:t>
            </a:r>
            <a:r>
              <a:rPr lang="ru-RU" dirty="0" err="1"/>
              <a:t>д.е</a:t>
            </a:r>
            <a:r>
              <a:rPr lang="ru-RU" dirty="0"/>
              <a:t>.</a:t>
            </a:r>
          </a:p>
          <a:p>
            <a:endParaRPr lang="ru-RU" dirty="0"/>
          </a:p>
        </p:txBody>
      </p:sp>
    </p:spTree>
    <p:extLst>
      <p:ext uri="{BB962C8B-B14F-4D97-AF65-F5344CB8AC3E}">
        <p14:creationId xmlns:p14="http://schemas.microsoft.com/office/powerpoint/2010/main" val="29119688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400" dirty="0">
                <a:solidFill>
                  <a:srgbClr val="FF0000"/>
                </a:solidFill>
              </a:rPr>
              <a:t>Современные методики построения систем оплаты труда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10313893"/>
              </p:ext>
            </p:extLst>
          </p:nvPr>
        </p:nvGraphicFramePr>
        <p:xfrm>
          <a:off x="395536" y="1628800"/>
          <a:ext cx="8229600" cy="4549127"/>
        </p:xfrm>
        <a:graphic>
          <a:graphicData uri="http://schemas.openxmlformats.org/drawingml/2006/table">
            <a:tbl>
              <a:tblPr firstRow="1" firstCol="1" bandRow="1">
                <a:tableStyleId>{5C22544A-7EE6-4342-B048-85BDC9FD1C3A}</a:tableStyleId>
              </a:tblPr>
              <a:tblGrid>
                <a:gridCol w="1028700"/>
                <a:gridCol w="1028700"/>
                <a:gridCol w="1028700"/>
                <a:gridCol w="1028700"/>
                <a:gridCol w="1028700"/>
                <a:gridCol w="1028700"/>
                <a:gridCol w="1028700"/>
                <a:gridCol w="1028700"/>
              </a:tblGrid>
              <a:tr h="864095">
                <a:tc gridSpan="2">
                  <a:txBody>
                    <a:bodyPr/>
                    <a:lstStyle/>
                    <a:p>
                      <a:pPr>
                        <a:lnSpc>
                          <a:spcPct val="115000"/>
                        </a:lnSpc>
                        <a:spcAft>
                          <a:spcPts val="0"/>
                        </a:spcAft>
                      </a:pPr>
                      <a:r>
                        <a:rPr lang="ru-RU" sz="1600" dirty="0">
                          <a:solidFill>
                            <a:srgbClr val="002060"/>
                          </a:solidFill>
                          <a:effectLst/>
                        </a:rPr>
                        <a:t>Обычные продажи,</a:t>
                      </a:r>
                      <a:br>
                        <a:rPr lang="ru-RU" sz="1600" dirty="0">
                          <a:solidFill>
                            <a:srgbClr val="002060"/>
                          </a:solidFill>
                          <a:effectLst/>
                        </a:rPr>
                      </a:br>
                      <a:r>
                        <a:rPr lang="ru-RU" sz="1600" dirty="0">
                          <a:solidFill>
                            <a:srgbClr val="002060"/>
                          </a:solidFill>
                          <a:effectLst/>
                        </a:rPr>
                        <a:t>тыс. </a:t>
                      </a:r>
                      <a:r>
                        <a:rPr lang="ru-RU" sz="1600" dirty="0" err="1">
                          <a:solidFill>
                            <a:srgbClr val="002060"/>
                          </a:solidFill>
                          <a:effectLst/>
                        </a:rPr>
                        <a:t>д.е</a:t>
                      </a:r>
                      <a:r>
                        <a:rPr lang="ru-RU" sz="1600" dirty="0">
                          <a:solidFill>
                            <a:srgbClr val="002060"/>
                          </a:solidFill>
                          <a:effectLst/>
                        </a:rPr>
                        <a:t>.</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dirty="0">
                          <a:solidFill>
                            <a:srgbClr val="002060"/>
                          </a:solidFill>
                          <a:effectLst/>
                        </a:rPr>
                        <a:t>Новые продажи,</a:t>
                      </a:r>
                      <a:br>
                        <a:rPr lang="ru-RU" sz="1600" dirty="0">
                          <a:solidFill>
                            <a:srgbClr val="002060"/>
                          </a:solidFill>
                          <a:effectLst/>
                        </a:rPr>
                      </a:br>
                      <a:r>
                        <a:rPr lang="ru-RU" sz="1600" dirty="0">
                          <a:solidFill>
                            <a:srgbClr val="002060"/>
                          </a:solidFill>
                          <a:effectLst/>
                        </a:rPr>
                        <a:t>тыс. </a:t>
                      </a:r>
                      <a:r>
                        <a:rPr lang="ru-RU" sz="1600" dirty="0" err="1">
                          <a:solidFill>
                            <a:srgbClr val="002060"/>
                          </a:solidFill>
                          <a:effectLst/>
                        </a:rPr>
                        <a:t>д.е</a:t>
                      </a:r>
                      <a:r>
                        <a:rPr lang="ru-RU" sz="1600" dirty="0">
                          <a:solidFill>
                            <a:srgbClr val="002060"/>
                          </a:solidFill>
                          <a:effectLst/>
                        </a:rPr>
                        <a:t>.</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dirty="0">
                          <a:solidFill>
                            <a:srgbClr val="002060"/>
                          </a:solidFill>
                          <a:effectLst/>
                        </a:rPr>
                        <a:t>Обычные продажи,</a:t>
                      </a:r>
                      <a:br>
                        <a:rPr lang="ru-RU" sz="1600" dirty="0">
                          <a:solidFill>
                            <a:srgbClr val="002060"/>
                          </a:solidFill>
                          <a:effectLst/>
                        </a:rPr>
                      </a:br>
                      <a:r>
                        <a:rPr lang="ru-RU" sz="1600" dirty="0">
                          <a:solidFill>
                            <a:srgbClr val="002060"/>
                          </a:solidFill>
                          <a:effectLst/>
                        </a:rPr>
                        <a:t>тыс. </a:t>
                      </a:r>
                      <a:r>
                        <a:rPr lang="ru-RU" sz="1600" dirty="0" err="1">
                          <a:solidFill>
                            <a:srgbClr val="002060"/>
                          </a:solidFill>
                          <a:effectLst/>
                        </a:rPr>
                        <a:t>д.е</a:t>
                      </a:r>
                      <a:r>
                        <a:rPr lang="ru-RU" sz="1600" dirty="0">
                          <a:solidFill>
                            <a:srgbClr val="002060"/>
                          </a:solidFill>
                          <a:effectLst/>
                        </a:rPr>
                        <a:t>.</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dirty="0">
                          <a:solidFill>
                            <a:srgbClr val="002060"/>
                          </a:solidFill>
                          <a:effectLst/>
                        </a:rPr>
                        <a:t>Новые продажи,</a:t>
                      </a:r>
                      <a:br>
                        <a:rPr lang="ru-RU" sz="1600" dirty="0">
                          <a:solidFill>
                            <a:srgbClr val="002060"/>
                          </a:solidFill>
                          <a:effectLst/>
                        </a:rPr>
                      </a:br>
                      <a:r>
                        <a:rPr lang="ru-RU" sz="1600" dirty="0">
                          <a:solidFill>
                            <a:srgbClr val="002060"/>
                          </a:solidFill>
                          <a:effectLst/>
                        </a:rPr>
                        <a:t>тыс. д. е.</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r>
              <a:tr h="0">
                <a:tc>
                  <a:txBody>
                    <a:bodyPr/>
                    <a:lstStyle/>
                    <a:p>
                      <a:pPr>
                        <a:lnSpc>
                          <a:spcPct val="115000"/>
                        </a:lnSpc>
                        <a:spcAft>
                          <a:spcPts val="0"/>
                        </a:spcAft>
                      </a:pPr>
                      <a:r>
                        <a:rPr lang="ru-RU" sz="1600" dirty="0">
                          <a:solidFill>
                            <a:srgbClr val="002060"/>
                          </a:solidFill>
                          <a:effectLst/>
                        </a:rPr>
                        <a:t>план</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факт</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план</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факт</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план</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факт</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план</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400" b="1" dirty="0">
                          <a:solidFill>
                            <a:srgbClr val="002060"/>
                          </a:solidFill>
                          <a:effectLst/>
                        </a:rPr>
                        <a:t>факт</a:t>
                      </a:r>
                      <a:endParaRPr lang="ru-RU" sz="14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r>
              <a:tr h="0">
                <a:tc>
                  <a:txBody>
                    <a:bodyPr/>
                    <a:lstStyle/>
                    <a:p>
                      <a:pPr>
                        <a:lnSpc>
                          <a:spcPct val="115000"/>
                        </a:lnSpc>
                        <a:spcAft>
                          <a:spcPts val="0"/>
                        </a:spcAft>
                      </a:pPr>
                      <a:r>
                        <a:rPr lang="ru-RU" sz="1600" dirty="0">
                          <a:solidFill>
                            <a:srgbClr val="002060"/>
                          </a:solidFill>
                          <a:effectLst/>
                        </a:rPr>
                        <a:t>100</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120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40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20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100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80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600" b="1" dirty="0">
                          <a:solidFill>
                            <a:srgbClr val="002060"/>
                          </a:solidFill>
                          <a:effectLst/>
                        </a:rPr>
                        <a:t>40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a:txBody>
                    <a:bodyPr/>
                    <a:lstStyle/>
                    <a:p>
                      <a:pPr>
                        <a:lnSpc>
                          <a:spcPct val="115000"/>
                        </a:lnSpc>
                        <a:spcAft>
                          <a:spcPts val="0"/>
                        </a:spcAft>
                      </a:pPr>
                      <a:r>
                        <a:rPr lang="ru-RU" sz="1400" b="1" dirty="0">
                          <a:solidFill>
                            <a:srgbClr val="002060"/>
                          </a:solidFill>
                          <a:effectLst/>
                        </a:rPr>
                        <a:t>60</a:t>
                      </a:r>
                      <a:endParaRPr lang="ru-RU" sz="14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r>
              <a:tr h="0">
                <a:tc gridSpan="4">
                  <a:txBody>
                    <a:bodyPr/>
                    <a:lstStyle/>
                    <a:p>
                      <a:pPr>
                        <a:lnSpc>
                          <a:spcPct val="115000"/>
                        </a:lnSpc>
                        <a:spcAft>
                          <a:spcPts val="0"/>
                        </a:spcAft>
                      </a:pPr>
                      <a:r>
                        <a:rPr lang="ru-RU" sz="1600" dirty="0">
                          <a:solidFill>
                            <a:srgbClr val="002060"/>
                          </a:solidFill>
                          <a:effectLst/>
                        </a:rPr>
                        <a:t>Раньше: сумма продаж составила 120 + 20 = 140</a:t>
                      </a:r>
                      <a:br>
                        <a:rPr lang="ru-RU" sz="1600" dirty="0">
                          <a:solidFill>
                            <a:srgbClr val="002060"/>
                          </a:solidFill>
                          <a:effectLst/>
                        </a:rPr>
                      </a:br>
                      <a:r>
                        <a:rPr lang="ru-RU" sz="1600" dirty="0">
                          <a:solidFill>
                            <a:srgbClr val="002060"/>
                          </a:solidFill>
                          <a:effectLst/>
                        </a:rPr>
                        <a:t>ЗПЛ = 1400 </a:t>
                      </a:r>
                      <a:r>
                        <a:rPr lang="ru-RU" sz="1600" dirty="0" err="1">
                          <a:solidFill>
                            <a:srgbClr val="002060"/>
                          </a:solidFill>
                          <a:effectLst/>
                        </a:rPr>
                        <a:t>д.е</a:t>
                      </a:r>
                      <a:r>
                        <a:rPr lang="ru-RU" sz="1600" dirty="0">
                          <a:solidFill>
                            <a:srgbClr val="002060"/>
                          </a:solidFill>
                          <a:effectLst/>
                        </a:rPr>
                        <a:t>.</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0"/>
                        </a:spcAft>
                      </a:pPr>
                      <a:r>
                        <a:rPr lang="ru-RU" sz="1600" b="1" dirty="0">
                          <a:solidFill>
                            <a:srgbClr val="002060"/>
                          </a:solidFill>
                          <a:effectLst/>
                        </a:rPr>
                        <a:t>Раньше: сумма продаж составила 80 + 60 = 140</a:t>
                      </a:r>
                      <a:br>
                        <a:rPr lang="ru-RU" sz="1600" b="1" dirty="0">
                          <a:solidFill>
                            <a:srgbClr val="002060"/>
                          </a:solidFill>
                          <a:effectLst/>
                        </a:rPr>
                      </a:br>
                      <a:r>
                        <a:rPr lang="ru-RU" sz="1600" b="1" dirty="0">
                          <a:solidFill>
                            <a:srgbClr val="002060"/>
                          </a:solidFill>
                          <a:effectLst/>
                        </a:rPr>
                        <a:t>ЗПЛ = 1400 д. е.</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0">
                <a:tc gridSpan="4">
                  <a:txBody>
                    <a:bodyPr/>
                    <a:lstStyle/>
                    <a:p>
                      <a:pPr>
                        <a:lnSpc>
                          <a:spcPct val="115000"/>
                        </a:lnSpc>
                        <a:spcAft>
                          <a:spcPts val="0"/>
                        </a:spcAft>
                      </a:pPr>
                      <a:r>
                        <a:rPr lang="ru-RU" sz="1600" dirty="0">
                          <a:solidFill>
                            <a:srgbClr val="002060"/>
                          </a:solidFill>
                          <a:effectLst/>
                        </a:rPr>
                        <a:t>Теперь: приоритеты установлены, но не учтены</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0"/>
                        </a:spcAft>
                      </a:pPr>
                      <a:r>
                        <a:rPr lang="ru-RU" sz="1600" b="1" dirty="0">
                          <a:solidFill>
                            <a:srgbClr val="002060"/>
                          </a:solidFill>
                          <a:effectLst/>
                        </a:rPr>
                        <a:t>Теперь: приоритеты установлены и учтены</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0">
                <a:tc gridSpan="2">
                  <a:txBody>
                    <a:bodyPr/>
                    <a:lstStyle/>
                    <a:p>
                      <a:pPr>
                        <a:lnSpc>
                          <a:spcPct val="115000"/>
                        </a:lnSpc>
                        <a:spcAft>
                          <a:spcPts val="0"/>
                        </a:spcAft>
                      </a:pPr>
                      <a:r>
                        <a:rPr lang="ru-RU" sz="1600">
                          <a:solidFill>
                            <a:srgbClr val="002060"/>
                          </a:solidFill>
                          <a:effectLst/>
                        </a:rPr>
                        <a:t>К = 0,2</a:t>
                      </a:r>
                      <a:endParaRPr lang="ru-RU" sz="160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К = 0,8</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К = 0,2</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К = 0,8</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r>
              <a:tr h="0">
                <a:tc gridSpan="2">
                  <a:txBody>
                    <a:bodyPr/>
                    <a:lstStyle/>
                    <a:p>
                      <a:pPr>
                        <a:lnSpc>
                          <a:spcPct val="115000"/>
                        </a:lnSpc>
                        <a:spcAft>
                          <a:spcPts val="0"/>
                        </a:spcAft>
                      </a:pPr>
                      <a:r>
                        <a:rPr lang="ru-RU" sz="1600">
                          <a:solidFill>
                            <a:srgbClr val="002060"/>
                          </a:solidFill>
                          <a:effectLst/>
                        </a:rPr>
                        <a:t>И 1 = 120% х 0,2 = 24%</a:t>
                      </a:r>
                      <a:endParaRPr lang="ru-RU" sz="160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И 2 = 50% х 0,8 = 40%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И 1 = 80% х 0,2 = 16%</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gridSpan="2">
                  <a:txBody>
                    <a:bodyPr/>
                    <a:lstStyle/>
                    <a:p>
                      <a:pPr>
                        <a:lnSpc>
                          <a:spcPct val="115000"/>
                        </a:lnSpc>
                        <a:spcAft>
                          <a:spcPts val="0"/>
                        </a:spcAft>
                      </a:pPr>
                      <a:r>
                        <a:rPr lang="ru-RU" sz="1600" b="1" dirty="0">
                          <a:solidFill>
                            <a:srgbClr val="002060"/>
                          </a:solidFill>
                          <a:effectLst/>
                        </a:rPr>
                        <a:t>И 2 = 150% х 0,8 = 120%</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r>
              <a:tr h="0">
                <a:tc gridSpan="4">
                  <a:txBody>
                    <a:bodyPr/>
                    <a:lstStyle/>
                    <a:p>
                      <a:pPr>
                        <a:lnSpc>
                          <a:spcPct val="115000"/>
                        </a:lnSpc>
                        <a:spcAft>
                          <a:spcPts val="0"/>
                        </a:spcAft>
                      </a:pPr>
                      <a:r>
                        <a:rPr lang="ru-RU" sz="1600" dirty="0">
                          <a:solidFill>
                            <a:srgbClr val="002060"/>
                          </a:solidFill>
                          <a:effectLst/>
                        </a:rPr>
                        <a:t>Ик = 24% + 40% = 64%</a:t>
                      </a:r>
                      <a:br>
                        <a:rPr lang="ru-RU" sz="1600" dirty="0">
                          <a:solidFill>
                            <a:srgbClr val="002060"/>
                          </a:solidFill>
                          <a:effectLst/>
                        </a:rPr>
                      </a:br>
                      <a:r>
                        <a:rPr lang="ru-RU" sz="1600" dirty="0">
                          <a:solidFill>
                            <a:srgbClr val="002060"/>
                          </a:solidFill>
                          <a:effectLst/>
                        </a:rPr>
                        <a:t>ЗПЛ = 896 </a:t>
                      </a:r>
                      <a:r>
                        <a:rPr lang="ru-RU" sz="1600" dirty="0" err="1">
                          <a:solidFill>
                            <a:srgbClr val="002060"/>
                          </a:solidFill>
                          <a:effectLst/>
                        </a:rPr>
                        <a:t>д.е</a:t>
                      </a:r>
                      <a:r>
                        <a:rPr lang="ru-RU" sz="1600" dirty="0">
                          <a:solidFill>
                            <a:srgbClr val="002060"/>
                          </a:solidFill>
                          <a:effectLst/>
                        </a:rPr>
                        <a:t>. (-504 </a:t>
                      </a:r>
                      <a:r>
                        <a:rPr lang="ru-RU" sz="1600" dirty="0" err="1">
                          <a:solidFill>
                            <a:srgbClr val="002060"/>
                          </a:solidFill>
                          <a:effectLst/>
                        </a:rPr>
                        <a:t>д.е</a:t>
                      </a:r>
                      <a:r>
                        <a:rPr lang="ru-RU" sz="1600" dirty="0">
                          <a:solidFill>
                            <a:srgbClr val="002060"/>
                          </a:solidFill>
                          <a:effectLst/>
                        </a:rPr>
                        <a:t>.)</a:t>
                      </a:r>
                      <a:endParaRPr lang="ru-RU" sz="1600"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nSpc>
                          <a:spcPct val="115000"/>
                        </a:lnSpc>
                        <a:spcAft>
                          <a:spcPts val="0"/>
                        </a:spcAft>
                      </a:pPr>
                      <a:r>
                        <a:rPr lang="ru-RU" sz="1600" b="1" dirty="0">
                          <a:solidFill>
                            <a:srgbClr val="002060"/>
                          </a:solidFill>
                          <a:effectLst/>
                        </a:rPr>
                        <a:t>Ик = 16% + 120% = 136%</a:t>
                      </a:r>
                      <a:br>
                        <a:rPr lang="ru-RU" sz="1600" b="1" dirty="0">
                          <a:solidFill>
                            <a:srgbClr val="002060"/>
                          </a:solidFill>
                          <a:effectLst/>
                        </a:rPr>
                      </a:br>
                      <a:r>
                        <a:rPr lang="ru-RU" sz="1600" b="1" dirty="0">
                          <a:solidFill>
                            <a:srgbClr val="002060"/>
                          </a:solidFill>
                          <a:effectLst/>
                        </a:rPr>
                        <a:t>ЗПЛ = 1904 </a:t>
                      </a:r>
                      <a:r>
                        <a:rPr lang="ru-RU" sz="1600" b="1" dirty="0" err="1">
                          <a:solidFill>
                            <a:srgbClr val="002060"/>
                          </a:solidFill>
                          <a:effectLst/>
                        </a:rPr>
                        <a:t>д.е</a:t>
                      </a:r>
                      <a:r>
                        <a:rPr lang="ru-RU" sz="1600" b="1" dirty="0">
                          <a:solidFill>
                            <a:srgbClr val="002060"/>
                          </a:solidFill>
                          <a:effectLst/>
                        </a:rPr>
                        <a:t>. (+504 </a:t>
                      </a:r>
                      <a:r>
                        <a:rPr lang="ru-RU" sz="1600" b="1" dirty="0" err="1">
                          <a:solidFill>
                            <a:srgbClr val="002060"/>
                          </a:solidFill>
                          <a:effectLst/>
                        </a:rPr>
                        <a:t>д.е</a:t>
                      </a:r>
                      <a:r>
                        <a:rPr lang="ru-RU" sz="1600" b="1" dirty="0">
                          <a:solidFill>
                            <a:srgbClr val="002060"/>
                          </a:solidFill>
                          <a:effectLst/>
                        </a:rPr>
                        <a:t>.)</a:t>
                      </a:r>
                      <a:endParaRPr lang="ru-RU" sz="1600" b="1" dirty="0">
                        <a:solidFill>
                          <a:srgbClr val="002060"/>
                        </a:solidFill>
                        <a:effectLst/>
                        <a:latin typeface="Calibri"/>
                        <a:ea typeface="Calibri"/>
                        <a:cs typeface="Times New Roman"/>
                      </a:endParaRPr>
                    </a:p>
                  </a:txBody>
                  <a:tcPr marL="22860" marR="22860" marT="22860" marB="22860" anchor="ctr">
                    <a:solidFill>
                      <a:schemeClr val="bg2">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8390494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000" dirty="0">
                <a:solidFill>
                  <a:srgbClr val="FF0000"/>
                </a:solidFill>
              </a:rPr>
              <a:t>Современные методики построения систем оплаты труда</a:t>
            </a:r>
            <a:endParaRPr lang="ru-RU" sz="20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r>
              <a:rPr lang="ru-RU" sz="3400" dirty="0"/>
              <a:t>Метод чрезвычайно эффективен не только как инструмент управления заработной платой, но и как инструмент совершенствования деятельности и управления персоналом на всех его уровнях: от рядовых исполнителей до высшего руководства.</a:t>
            </a:r>
          </a:p>
          <a:p>
            <a:r>
              <a:rPr lang="ru-RU" sz="3400" dirty="0"/>
              <a:t>При таком подходе руководитель получает возможность эффективно управлять товарной, сбытовой, финансовой политикой предприятия, а не отдавать это на откуп исполнителям. В то же время сотрудники, максимально учитывающие приоритетные направления продаж, получают реальную возможность </a:t>
            </a:r>
            <a:r>
              <a:rPr lang="ru-RU" sz="3400" i="1" dirty="0"/>
              <a:t>повысить свой заработок</a:t>
            </a:r>
            <a:r>
              <a:rPr lang="ru-RU" sz="3400" dirty="0"/>
              <a:t>.</a:t>
            </a:r>
          </a:p>
          <a:p>
            <a:r>
              <a:rPr lang="ru-RU" sz="3400" dirty="0"/>
              <a:t>Через буквально два-три месяца после начала работы в новых условиях руководители служб продаж отмечают </a:t>
            </a:r>
            <a:r>
              <a:rPr lang="ru-RU" sz="3400" i="1" dirty="0"/>
              <a:t>существенное повышение у продавцов качества планирования, ведения клиентской базы и т. д.</a:t>
            </a:r>
            <a:endParaRPr lang="ru-RU" sz="3400" dirty="0"/>
          </a:p>
          <a:p>
            <a:pPr marL="0" indent="0">
              <a:buNone/>
            </a:pPr>
            <a:endParaRPr lang="ru-RU" dirty="0"/>
          </a:p>
        </p:txBody>
      </p:sp>
    </p:spTree>
    <p:extLst>
      <p:ext uri="{BB962C8B-B14F-4D97-AF65-F5344CB8AC3E}">
        <p14:creationId xmlns:p14="http://schemas.microsoft.com/office/powerpoint/2010/main" val="28521053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000" dirty="0">
                <a:solidFill>
                  <a:srgbClr val="FF0000"/>
                </a:solidFill>
              </a:rPr>
              <a:t>Современные методики построения систем оплаты труда</a:t>
            </a:r>
            <a:endParaRPr lang="ru-RU" sz="2000" dirty="0"/>
          </a:p>
        </p:txBody>
      </p:sp>
      <p:sp>
        <p:nvSpPr>
          <p:cNvPr id="3" name="Объект 2"/>
          <p:cNvSpPr>
            <a:spLocks noGrp="1"/>
          </p:cNvSpPr>
          <p:nvPr>
            <p:ph idx="1"/>
          </p:nvPr>
        </p:nvSpPr>
        <p:spPr>
          <a:xfrm>
            <a:off x="457200" y="1124744"/>
            <a:ext cx="8229600" cy="5256584"/>
          </a:xfrm>
        </p:spPr>
        <p:txBody>
          <a:bodyPr/>
          <a:lstStyle/>
          <a:p>
            <a:pPr marL="0" indent="0">
              <a:buNone/>
            </a:pPr>
            <a:r>
              <a:rPr lang="ru-RU" sz="2800" dirty="0" smtClean="0"/>
              <a:t>Рассмотрим отдельные показатели по профессиям. </a:t>
            </a:r>
          </a:p>
          <a:p>
            <a:pPr marL="0" indent="0">
              <a:buNone/>
            </a:pPr>
            <a:r>
              <a:rPr lang="ru-RU" dirty="0" smtClean="0"/>
              <a:t>Водитель –экспедитор:                                </a:t>
            </a:r>
            <a:endParaRPr lang="ru-RU" dirty="0"/>
          </a:p>
        </p:txBody>
      </p:sp>
      <p:graphicFrame>
        <p:nvGraphicFramePr>
          <p:cNvPr id="4" name="Схема 3"/>
          <p:cNvGraphicFramePr/>
          <p:nvPr>
            <p:extLst>
              <p:ext uri="{D42A27DB-BD31-4B8C-83A1-F6EECF244321}">
                <p14:modId xmlns:p14="http://schemas.microsoft.com/office/powerpoint/2010/main" val="507667594"/>
              </p:ext>
            </p:extLst>
          </p:nvPr>
        </p:nvGraphicFramePr>
        <p:xfrm>
          <a:off x="611560" y="2744924"/>
          <a:ext cx="609600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Прямоугольник 16"/>
          <p:cNvSpPr/>
          <p:nvPr/>
        </p:nvSpPr>
        <p:spPr>
          <a:xfrm>
            <a:off x="7596336" y="2924944"/>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0,35</a:t>
            </a:r>
            <a:endParaRPr lang="ru-RU" dirty="0"/>
          </a:p>
        </p:txBody>
      </p:sp>
      <p:sp>
        <p:nvSpPr>
          <p:cNvPr id="18" name="Прямоугольник 17"/>
          <p:cNvSpPr/>
          <p:nvPr/>
        </p:nvSpPr>
        <p:spPr>
          <a:xfrm>
            <a:off x="7609272" y="3645024"/>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0,20</a:t>
            </a:r>
            <a:endParaRPr lang="ru-RU" dirty="0"/>
          </a:p>
        </p:txBody>
      </p:sp>
      <p:sp>
        <p:nvSpPr>
          <p:cNvPr id="19" name="Прямоугольник 18"/>
          <p:cNvSpPr/>
          <p:nvPr/>
        </p:nvSpPr>
        <p:spPr>
          <a:xfrm>
            <a:off x="7621443" y="4293096"/>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0,10</a:t>
            </a:r>
            <a:endParaRPr lang="ru-RU" dirty="0"/>
          </a:p>
        </p:txBody>
      </p:sp>
      <p:sp>
        <p:nvSpPr>
          <p:cNvPr id="20" name="Прямоугольник 19"/>
          <p:cNvSpPr/>
          <p:nvPr/>
        </p:nvSpPr>
        <p:spPr>
          <a:xfrm>
            <a:off x="7621239" y="5013176"/>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0,10</a:t>
            </a:r>
            <a:endParaRPr lang="ru-RU" dirty="0"/>
          </a:p>
        </p:txBody>
      </p:sp>
      <p:sp>
        <p:nvSpPr>
          <p:cNvPr id="21" name="Прямоугольник 20"/>
          <p:cNvSpPr/>
          <p:nvPr/>
        </p:nvSpPr>
        <p:spPr>
          <a:xfrm>
            <a:off x="7621239" y="5636096"/>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0,25</a:t>
            </a:r>
            <a:endParaRPr lang="ru-RU" dirty="0"/>
          </a:p>
        </p:txBody>
      </p:sp>
      <p:sp>
        <p:nvSpPr>
          <p:cNvPr id="23" name="Прямоугольник 22"/>
          <p:cNvSpPr/>
          <p:nvPr/>
        </p:nvSpPr>
        <p:spPr>
          <a:xfrm>
            <a:off x="7596336" y="2276872"/>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Веса</a:t>
            </a:r>
            <a:endParaRPr lang="ru-RU" dirty="0"/>
          </a:p>
        </p:txBody>
      </p:sp>
    </p:spTree>
    <p:extLst>
      <p:ext uri="{BB962C8B-B14F-4D97-AF65-F5344CB8AC3E}">
        <p14:creationId xmlns:p14="http://schemas.microsoft.com/office/powerpoint/2010/main" val="222778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Современные методики построения систем оплаты труда</a:t>
            </a:r>
            <a:endParaRPr lang="ru-RU" sz="2000" dirty="0"/>
          </a:p>
        </p:txBody>
      </p:sp>
      <p:sp>
        <p:nvSpPr>
          <p:cNvPr id="3" name="Объект 2"/>
          <p:cNvSpPr>
            <a:spLocks noGrp="1"/>
          </p:cNvSpPr>
          <p:nvPr>
            <p:ph idx="1"/>
          </p:nvPr>
        </p:nvSpPr>
        <p:spPr>
          <a:xfrm>
            <a:off x="457200" y="980728"/>
            <a:ext cx="8229600" cy="5472608"/>
          </a:xfrm>
        </p:spPr>
        <p:txBody>
          <a:bodyPr/>
          <a:lstStyle/>
          <a:p>
            <a:pPr marL="0" indent="0">
              <a:buNone/>
            </a:pPr>
            <a:r>
              <a:rPr lang="ru-RU" dirty="0" smtClean="0"/>
              <a:t>Офис-менеджер:</a:t>
            </a:r>
            <a:endParaRPr lang="ru-RU" dirty="0"/>
          </a:p>
        </p:txBody>
      </p:sp>
      <p:graphicFrame>
        <p:nvGraphicFramePr>
          <p:cNvPr id="4" name="Схема 3"/>
          <p:cNvGraphicFramePr/>
          <p:nvPr>
            <p:extLst>
              <p:ext uri="{D42A27DB-BD31-4B8C-83A1-F6EECF244321}">
                <p14:modId xmlns:p14="http://schemas.microsoft.com/office/powerpoint/2010/main" val="2814855152"/>
              </p:ext>
            </p:extLst>
          </p:nvPr>
        </p:nvGraphicFramePr>
        <p:xfrm>
          <a:off x="611560" y="23488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7668344" y="5733256"/>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0,15</a:t>
            </a:r>
            <a:endParaRPr lang="ru-RU" dirty="0"/>
          </a:p>
        </p:txBody>
      </p:sp>
      <p:sp>
        <p:nvSpPr>
          <p:cNvPr id="6" name="Прямоугольник 5"/>
          <p:cNvSpPr/>
          <p:nvPr/>
        </p:nvSpPr>
        <p:spPr>
          <a:xfrm>
            <a:off x="7668344" y="2626972"/>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0,25</a:t>
            </a:r>
            <a:endParaRPr lang="ru-RU" dirty="0"/>
          </a:p>
        </p:txBody>
      </p:sp>
      <p:sp>
        <p:nvSpPr>
          <p:cNvPr id="7" name="Прямоугольник 6"/>
          <p:cNvSpPr/>
          <p:nvPr/>
        </p:nvSpPr>
        <p:spPr>
          <a:xfrm>
            <a:off x="7675851" y="34290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0,25</a:t>
            </a:r>
            <a:endParaRPr lang="ru-RU" dirty="0"/>
          </a:p>
        </p:txBody>
      </p:sp>
      <p:sp>
        <p:nvSpPr>
          <p:cNvPr id="8" name="Прямоугольник 7"/>
          <p:cNvSpPr/>
          <p:nvPr/>
        </p:nvSpPr>
        <p:spPr>
          <a:xfrm>
            <a:off x="7668344" y="4221899"/>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0,20</a:t>
            </a:r>
            <a:endParaRPr lang="ru-RU" dirty="0"/>
          </a:p>
        </p:txBody>
      </p:sp>
      <p:sp>
        <p:nvSpPr>
          <p:cNvPr id="10" name="Прямоугольник 9"/>
          <p:cNvSpPr/>
          <p:nvPr/>
        </p:nvSpPr>
        <p:spPr>
          <a:xfrm>
            <a:off x="7668344" y="4979099"/>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0,15</a:t>
            </a:r>
            <a:endParaRPr lang="ru-RU" dirty="0"/>
          </a:p>
        </p:txBody>
      </p:sp>
      <p:sp>
        <p:nvSpPr>
          <p:cNvPr id="11" name="Прямоугольник 10"/>
          <p:cNvSpPr/>
          <p:nvPr/>
        </p:nvSpPr>
        <p:spPr>
          <a:xfrm>
            <a:off x="7675851" y="1916832"/>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Веса</a:t>
            </a:r>
            <a:endParaRPr lang="ru-RU" dirty="0"/>
          </a:p>
        </p:txBody>
      </p:sp>
    </p:spTree>
    <p:extLst>
      <p:ext uri="{BB962C8B-B14F-4D97-AF65-F5344CB8AC3E}">
        <p14:creationId xmlns:p14="http://schemas.microsoft.com/office/powerpoint/2010/main" val="127975888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Современные методики построения систем оплаты труда</a:t>
            </a:r>
            <a:endParaRPr lang="ru-RU" sz="2000" dirty="0"/>
          </a:p>
        </p:txBody>
      </p:sp>
      <p:sp>
        <p:nvSpPr>
          <p:cNvPr id="3" name="Объект 2"/>
          <p:cNvSpPr>
            <a:spLocks noGrp="1"/>
          </p:cNvSpPr>
          <p:nvPr>
            <p:ph idx="1"/>
          </p:nvPr>
        </p:nvSpPr>
        <p:spPr>
          <a:xfrm>
            <a:off x="457200" y="980728"/>
            <a:ext cx="8229600" cy="5400600"/>
          </a:xfrm>
        </p:spPr>
        <p:txBody>
          <a:bodyPr/>
          <a:lstStyle/>
          <a:p>
            <a:pPr marL="0" indent="0">
              <a:buNone/>
            </a:pPr>
            <a:r>
              <a:rPr lang="ru-RU" dirty="0" smtClean="0"/>
              <a:t>Начальник цеха:</a:t>
            </a:r>
            <a:endParaRPr lang="ru-RU" dirty="0"/>
          </a:p>
        </p:txBody>
      </p:sp>
      <p:graphicFrame>
        <p:nvGraphicFramePr>
          <p:cNvPr id="4" name="Схема 3"/>
          <p:cNvGraphicFramePr/>
          <p:nvPr>
            <p:extLst>
              <p:ext uri="{D42A27DB-BD31-4B8C-83A1-F6EECF244321}">
                <p14:modId xmlns:p14="http://schemas.microsoft.com/office/powerpoint/2010/main" val="3170301091"/>
              </p:ext>
            </p:extLst>
          </p:nvPr>
        </p:nvGraphicFramePr>
        <p:xfrm>
          <a:off x="395536"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7453741" y="2636912"/>
            <a:ext cx="9144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0,35</a:t>
            </a:r>
            <a:endParaRPr lang="ru-RU" dirty="0"/>
          </a:p>
        </p:txBody>
      </p:sp>
      <p:sp>
        <p:nvSpPr>
          <p:cNvPr id="6" name="Прямоугольник 5"/>
          <p:cNvSpPr/>
          <p:nvPr/>
        </p:nvSpPr>
        <p:spPr>
          <a:xfrm>
            <a:off x="7453741" y="3427175"/>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0,25</a:t>
            </a:r>
            <a:endParaRPr lang="ru-RU" dirty="0"/>
          </a:p>
        </p:txBody>
      </p:sp>
      <p:sp>
        <p:nvSpPr>
          <p:cNvPr id="8" name="Прямоугольник 7"/>
          <p:cNvSpPr/>
          <p:nvPr/>
        </p:nvSpPr>
        <p:spPr>
          <a:xfrm>
            <a:off x="7453741" y="4255571"/>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0,2</a:t>
            </a:r>
            <a:endParaRPr lang="ru-RU" dirty="0"/>
          </a:p>
        </p:txBody>
      </p:sp>
      <p:sp>
        <p:nvSpPr>
          <p:cNvPr id="9" name="Прямоугольник 8"/>
          <p:cNvSpPr/>
          <p:nvPr/>
        </p:nvSpPr>
        <p:spPr>
          <a:xfrm>
            <a:off x="7482954" y="1874844"/>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Веса</a:t>
            </a:r>
            <a:endParaRPr lang="ru-RU" dirty="0"/>
          </a:p>
        </p:txBody>
      </p:sp>
      <p:sp>
        <p:nvSpPr>
          <p:cNvPr id="10" name="Прямоугольник 9"/>
          <p:cNvSpPr/>
          <p:nvPr/>
        </p:nvSpPr>
        <p:spPr>
          <a:xfrm>
            <a:off x="7453741" y="494116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a:t>
            </a:r>
            <a:endParaRPr lang="ru-RU" dirty="0"/>
          </a:p>
        </p:txBody>
      </p:sp>
      <p:sp>
        <p:nvSpPr>
          <p:cNvPr id="11" name="Прямоугольник 10"/>
          <p:cNvSpPr/>
          <p:nvPr/>
        </p:nvSpPr>
        <p:spPr>
          <a:xfrm>
            <a:off x="7453741" y="569492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0,1</a:t>
            </a:r>
            <a:endParaRPr lang="ru-RU" dirty="0"/>
          </a:p>
        </p:txBody>
      </p:sp>
    </p:spTree>
    <p:extLst>
      <p:ext uri="{BB962C8B-B14F-4D97-AF65-F5344CB8AC3E}">
        <p14:creationId xmlns:p14="http://schemas.microsoft.com/office/powerpoint/2010/main" val="401718107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88841"/>
            <a:ext cx="4038600" cy="3052792"/>
          </a:xfrm>
        </p:spPr>
      </p:pic>
      <p:sp>
        <p:nvSpPr>
          <p:cNvPr id="4" name="Объект 3"/>
          <p:cNvSpPr>
            <a:spLocks noGrp="1"/>
          </p:cNvSpPr>
          <p:nvPr>
            <p:ph sz="half" idx="2"/>
          </p:nvPr>
        </p:nvSpPr>
        <p:spPr/>
        <p:txBody>
          <a:bodyPr>
            <a:normAutofit lnSpcReduction="10000"/>
          </a:bodyPr>
          <a:lstStyle/>
          <a:p>
            <a:pPr marL="0" indent="0">
              <a:buNone/>
            </a:pPr>
            <a:r>
              <a:rPr lang="ru-RU" dirty="0" smtClean="0"/>
              <a:t>Выбранная организацией система оплаты труда    -   </a:t>
            </a:r>
          </a:p>
          <a:p>
            <a:pPr marL="0" indent="0">
              <a:buNone/>
            </a:pPr>
            <a:r>
              <a:rPr lang="ru-RU" dirty="0" smtClean="0"/>
              <a:t>это совокупность правил оплаты труда, </a:t>
            </a:r>
          </a:p>
          <a:p>
            <a:pPr marL="0" indent="0">
              <a:buNone/>
            </a:pPr>
            <a:r>
              <a:rPr lang="ru-RU" dirty="0" smtClean="0"/>
              <a:t>которая должна быть зафиксирована в нормативных локальных документах организации.</a:t>
            </a:r>
            <a:endParaRPr lang="ru-RU" dirty="0"/>
          </a:p>
        </p:txBody>
      </p:sp>
    </p:spTree>
    <p:extLst>
      <p:ext uri="{BB962C8B-B14F-4D97-AF65-F5344CB8AC3E}">
        <p14:creationId xmlns:p14="http://schemas.microsoft.com/office/powerpoint/2010/main" val="208024666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r"/>
            <a:r>
              <a:rPr lang="ru-RU" sz="2400" dirty="0" smtClean="0">
                <a:solidFill>
                  <a:srgbClr val="FF0000"/>
                </a:solidFill>
              </a:rPr>
              <a:t>Нормативные локальные акты организации об оплате труда</a:t>
            </a:r>
            <a:endParaRPr lang="ru-RU" sz="2400" dirty="0">
              <a:solidFill>
                <a:srgbClr val="FF0000"/>
              </a:solidFill>
            </a:endParaRPr>
          </a:p>
        </p:txBody>
      </p:sp>
      <p:sp>
        <p:nvSpPr>
          <p:cNvPr id="3" name="Объект 2"/>
          <p:cNvSpPr>
            <a:spLocks noGrp="1"/>
          </p:cNvSpPr>
          <p:nvPr>
            <p:ph idx="1"/>
          </p:nvPr>
        </p:nvSpPr>
        <p:spPr>
          <a:xfrm>
            <a:off x="467544" y="1052736"/>
            <a:ext cx="8229600" cy="4309939"/>
          </a:xfrm>
        </p:spPr>
        <p:txBody>
          <a:bodyPr>
            <a:normAutofit fontScale="77500" lnSpcReduction="20000"/>
          </a:bodyPr>
          <a:lstStyle/>
          <a:p>
            <a:pPr marL="0" indent="0">
              <a:buNone/>
            </a:pPr>
            <a:r>
              <a:rPr lang="ru-RU" b="1" dirty="0" smtClean="0"/>
              <a:t>Положение </a:t>
            </a:r>
            <a:r>
              <a:rPr lang="ru-RU" b="1" dirty="0"/>
              <a:t>об оплате труда</a:t>
            </a:r>
            <a:r>
              <a:rPr lang="ru-RU" i="1" dirty="0"/>
              <a:t> — </a:t>
            </a:r>
            <a:r>
              <a:rPr lang="ru-RU" dirty="0"/>
              <a:t>это один из внутренних документов работодателя. Он необходим не только для описания применяемой системы расчета и вознаграждения за труд, но и для закрепления в организации системы материального стимулирования и поощрения работников.</a:t>
            </a:r>
          </a:p>
          <a:p>
            <a:r>
              <a:rPr lang="ru-RU" dirty="0"/>
              <a:t>Это положение обосновывает правомерность включения в налоговые расходы зарплатных затрат. Его отсутствие резко снижает шансы доказать налоговикам правомерность уменьшения налоговой базы по налогу на прибыль или УСН-налогу на премии, доплаты, компенсации и иные подобные выплаты.</a:t>
            </a:r>
          </a:p>
        </p:txBody>
      </p:sp>
    </p:spTree>
    <p:extLst>
      <p:ext uri="{BB962C8B-B14F-4D97-AF65-F5344CB8AC3E}">
        <p14:creationId xmlns:p14="http://schemas.microsoft.com/office/powerpoint/2010/main" val="309799470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algn="r"/>
            <a:r>
              <a:rPr lang="ru-RU" sz="2400" dirty="0">
                <a:solidFill>
                  <a:srgbClr val="FF0000"/>
                </a:solidFill>
              </a:rPr>
              <a:t>Нормативные локальные акты организации об оплате труда</a:t>
            </a:r>
            <a:endParaRPr lang="ru-RU" sz="2400" dirty="0"/>
          </a:p>
        </p:txBody>
      </p:sp>
      <p:sp>
        <p:nvSpPr>
          <p:cNvPr id="3" name="Объект 2"/>
          <p:cNvSpPr>
            <a:spLocks noGrp="1"/>
          </p:cNvSpPr>
          <p:nvPr>
            <p:ph idx="1"/>
          </p:nvPr>
        </p:nvSpPr>
        <p:spPr>
          <a:xfrm>
            <a:off x="457200" y="764704"/>
            <a:ext cx="8229600" cy="5361459"/>
          </a:xfrm>
        </p:spPr>
        <p:txBody>
          <a:bodyPr>
            <a:normAutofit fontScale="62500" lnSpcReduction="20000"/>
          </a:bodyPr>
          <a:lstStyle/>
          <a:p>
            <a:r>
              <a:rPr lang="ru-RU" dirty="0"/>
              <a:t>Учитывая эти достоинства положения, налогоплательщики в большинстве случаев не жалеют времени и сил на его разработку.</a:t>
            </a:r>
          </a:p>
          <a:p>
            <a:r>
              <a:rPr lang="ru-RU" dirty="0"/>
              <a:t>Обойтись без такого документа можно только в одном случае — если все условия оплаты труда описаны в трудовых договорах с работниками или в коллективном договоре либо все работники фирмы трудятся в условиях, исключающих какие-либо отклонения от обычных (не работают сверхурочно, в ночное и праздничное время). В этом случае можно отдельное положение не оформлять.</a:t>
            </a:r>
          </a:p>
          <a:p>
            <a:r>
              <a:rPr lang="ru-RU" dirty="0"/>
              <a:t>В законодательстве нашей страны отсутствует безусловное требование о разработке и применении положения об оплате труда для каждого работодателя. Не установлены и какие-либо требования к форме, виду и содержанию этого документа. Поэтому за произвольную форму положения или его отсутствие как отдельного документа наказания не последует</a:t>
            </a:r>
            <a:r>
              <a:rPr lang="ru-RU" dirty="0" smtClean="0"/>
              <a:t>.</a:t>
            </a:r>
          </a:p>
          <a:p>
            <a:pPr marL="0" indent="0">
              <a:buNone/>
            </a:pPr>
            <a:endParaRPr lang="ru-RU" b="1" i="1" u="sng" dirty="0" smtClean="0"/>
          </a:p>
          <a:p>
            <a:pPr marL="0" indent="0">
              <a:buNone/>
            </a:pPr>
            <a:r>
              <a:rPr lang="ru-RU" b="1" i="1" u="sng" dirty="0" smtClean="0"/>
              <a:t>Рекомендация: </a:t>
            </a:r>
            <a:r>
              <a:rPr lang="ru-RU" dirty="0" smtClean="0"/>
              <a:t>иметь отдельный нормативный локальный акт организации об оплате труда, а также о льготах и компенсациях работникам.</a:t>
            </a:r>
            <a:endParaRPr lang="ru-RU" dirty="0"/>
          </a:p>
          <a:p>
            <a:endParaRPr lang="ru-RU" dirty="0"/>
          </a:p>
        </p:txBody>
      </p:sp>
    </p:spTree>
    <p:extLst>
      <p:ext uri="{BB962C8B-B14F-4D97-AF65-F5344CB8AC3E}">
        <p14:creationId xmlns:p14="http://schemas.microsoft.com/office/powerpoint/2010/main" val="27605595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pPr algn="r"/>
            <a:r>
              <a:rPr lang="ru-RU" sz="2400" dirty="0">
                <a:solidFill>
                  <a:srgbClr val="FF0000"/>
                </a:solidFill>
              </a:rPr>
              <a:t>Современные методики построения системы оплаты труда</a:t>
            </a:r>
            <a:endParaRPr lang="ru-RU" sz="2400" dirty="0"/>
          </a:p>
        </p:txBody>
      </p:sp>
      <p:sp>
        <p:nvSpPr>
          <p:cNvPr id="3" name="Объект 2"/>
          <p:cNvSpPr>
            <a:spLocks noGrp="1"/>
          </p:cNvSpPr>
          <p:nvPr>
            <p:ph idx="1"/>
          </p:nvPr>
        </p:nvSpPr>
        <p:spPr>
          <a:xfrm>
            <a:off x="457200" y="908720"/>
            <a:ext cx="7499176" cy="5217443"/>
          </a:xfrm>
        </p:spPr>
        <p:txBody>
          <a:bodyPr>
            <a:normAutofit fontScale="85000" lnSpcReduction="20000"/>
          </a:bodyPr>
          <a:lstStyle/>
          <a:p>
            <a:r>
              <a:rPr lang="ru-RU" dirty="0"/>
              <a:t>Оплата труда мотивирует всех сотрудников организации на выполнение поставленных перед ними задач. От правильности организации этой системы зависит результативность всего производственного процесса. </a:t>
            </a:r>
            <a:endParaRPr lang="ru-RU" dirty="0" smtClean="0"/>
          </a:p>
          <a:p>
            <a:r>
              <a:rPr lang="ru-RU" dirty="0"/>
              <a:t>Предприятие малого бизнеса само выбирает формы, системы и размеры оплаты труда своих работников, а также все виды дополнительных выплат: надбавки, премии, </a:t>
            </a:r>
            <a:r>
              <a:rPr lang="ru-RU" dirty="0" smtClean="0"/>
              <a:t>бонусы, льготы и </a:t>
            </a:r>
            <a:r>
              <a:rPr lang="ru-RU" dirty="0"/>
              <a:t>т.д. на основе законодательства.</a:t>
            </a:r>
          </a:p>
          <a:p>
            <a:r>
              <a:rPr lang="ru-RU" dirty="0"/>
              <a:t>Установленные системы оплаты труда фиксируются в коллективном договоре, Положении об оплате труда или трудовых договорах с конкретными работниками.</a:t>
            </a:r>
            <a:br>
              <a:rPr lang="ru-RU" dirty="0"/>
            </a:br>
            <a:r>
              <a:rPr lang="ru-RU" dirty="0"/>
              <a:t>Положение об оплате труда утверждается приказом руководителя организации и согласовывается с соответствующим </a:t>
            </a:r>
            <a:r>
              <a:rPr lang="ru-RU" dirty="0" smtClean="0"/>
              <a:t>профсоюзом (при наличии).</a:t>
            </a:r>
            <a:endParaRPr lang="ru-RU" dirty="0"/>
          </a:p>
        </p:txBody>
      </p:sp>
    </p:spTree>
    <p:extLst>
      <p:ext uri="{BB962C8B-B14F-4D97-AF65-F5344CB8AC3E}">
        <p14:creationId xmlns:p14="http://schemas.microsoft.com/office/powerpoint/2010/main" val="407757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360040"/>
          </a:xfrm>
        </p:spPr>
        <p:txBody>
          <a:bodyPr>
            <a:normAutofit fontScale="90000"/>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5047009"/>
              </p:ext>
            </p:extLst>
          </p:nvPr>
        </p:nvGraphicFramePr>
        <p:xfrm>
          <a:off x="457200" y="1052736"/>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0224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4000" dirty="0" smtClean="0">
                <a:solidFill>
                  <a:srgbClr val="FF0000"/>
                </a:solidFill>
              </a:rPr>
              <a:t>6.Составаляющие нематериальной мотивации персонала</a:t>
            </a:r>
            <a:endParaRPr lang="ru-RU" sz="4000" dirty="0">
              <a:solidFill>
                <a:srgbClr val="FF0000"/>
              </a:solidFill>
            </a:endParaRPr>
          </a:p>
        </p:txBody>
      </p:sp>
      <p:sp>
        <p:nvSpPr>
          <p:cNvPr id="2" name="Заголовок 1"/>
          <p:cNvSpPr>
            <a:spLocks noGrp="1"/>
          </p:cNvSpPr>
          <p:nvPr>
            <p:ph type="title"/>
          </p:nvPr>
        </p:nvSpPr>
        <p:spPr/>
        <p:txBody>
          <a:bodyPr/>
          <a:lstStyle/>
          <a:p>
            <a:r>
              <a:rPr lang="ru-RU" dirty="0" smtClean="0"/>
              <a:t> </a:t>
            </a:r>
            <a:endParaRPr lang="ru-RU" dirty="0"/>
          </a:p>
        </p:txBody>
      </p:sp>
    </p:spTree>
    <p:extLst>
      <p:ext uri="{BB962C8B-B14F-4D97-AF65-F5344CB8AC3E}">
        <p14:creationId xmlns:p14="http://schemas.microsoft.com/office/powerpoint/2010/main" val="95259832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smtClean="0">
                <a:solidFill>
                  <a:srgbClr val="FF0000"/>
                </a:solidFill>
              </a:rPr>
              <a:t>Составляющие нематериальной мотивации персонала</a:t>
            </a:r>
            <a:endParaRPr lang="ru-RU" sz="2400" dirty="0">
              <a:solidFill>
                <a:srgbClr val="FF000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196752"/>
            <a:ext cx="3610744" cy="4661731"/>
          </a:xfrm>
        </p:spPr>
      </p:pic>
      <p:sp>
        <p:nvSpPr>
          <p:cNvPr id="4" name="Объект 3"/>
          <p:cNvSpPr>
            <a:spLocks noGrp="1"/>
          </p:cNvSpPr>
          <p:nvPr>
            <p:ph sz="half" idx="2"/>
          </p:nvPr>
        </p:nvSpPr>
        <p:spPr>
          <a:xfrm>
            <a:off x="4139952" y="980728"/>
            <a:ext cx="4618856" cy="5145435"/>
          </a:xfrm>
        </p:spPr>
        <p:txBody>
          <a:bodyPr>
            <a:normAutofit/>
          </a:bodyPr>
          <a:lstStyle/>
          <a:p>
            <a:pPr marL="0" indent="0">
              <a:buNone/>
            </a:pPr>
            <a:r>
              <a:rPr lang="ru-RU" b="1" dirty="0"/>
              <a:t>Нематериальная</a:t>
            </a:r>
            <a:r>
              <a:rPr lang="ru-RU" dirty="0"/>
              <a:t> </a:t>
            </a:r>
            <a:endParaRPr lang="ru-RU" dirty="0" smtClean="0"/>
          </a:p>
          <a:p>
            <a:pPr marL="0" indent="0">
              <a:buNone/>
            </a:pPr>
            <a:r>
              <a:rPr lang="ru-RU" b="1" dirty="0" smtClean="0"/>
              <a:t>мотивация</a:t>
            </a:r>
            <a:r>
              <a:rPr lang="ru-RU" dirty="0"/>
              <a:t> </a:t>
            </a:r>
            <a:r>
              <a:rPr lang="ru-RU" b="1" dirty="0" smtClean="0"/>
              <a:t>персонала</a:t>
            </a:r>
            <a:r>
              <a:rPr lang="ru-RU" dirty="0"/>
              <a:t> — это создание </a:t>
            </a:r>
            <a:r>
              <a:rPr lang="ru-RU" dirty="0" smtClean="0"/>
              <a:t>у</a:t>
            </a:r>
            <a:r>
              <a:rPr lang="ru-RU" dirty="0"/>
              <a:t> </a:t>
            </a:r>
            <a:r>
              <a:rPr lang="ru-RU" b="1" dirty="0" smtClean="0"/>
              <a:t>сотрудников</a:t>
            </a:r>
          </a:p>
          <a:p>
            <a:pPr marL="0" indent="0">
              <a:buNone/>
            </a:pPr>
            <a:r>
              <a:rPr lang="ru-RU" dirty="0" smtClean="0"/>
              <a:t>внутренних </a:t>
            </a:r>
            <a:r>
              <a:rPr lang="ru-RU" dirty="0"/>
              <a:t>мотивов к повышению эффективности труда и лояльности к компании путем использования методов, не связанных с какими-либо формами выплат материальных поощрений.</a:t>
            </a:r>
            <a:endParaRPr lang="ru-RU" dirty="0" smtClean="0"/>
          </a:p>
          <a:p>
            <a:endParaRPr lang="ru-RU" sz="1800" dirty="0" smtClean="0"/>
          </a:p>
          <a:p>
            <a:endParaRPr lang="ru-RU" sz="1800" dirty="0"/>
          </a:p>
        </p:txBody>
      </p:sp>
    </p:spTree>
    <p:extLst>
      <p:ext uri="{BB962C8B-B14F-4D97-AF65-F5344CB8AC3E}">
        <p14:creationId xmlns:p14="http://schemas.microsoft.com/office/powerpoint/2010/main" val="24133405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sz="2800" dirty="0" smtClean="0">
                <a:solidFill>
                  <a:srgbClr val="FF0000"/>
                </a:solidFill>
              </a:rPr>
              <a:t>Составляющие нематериальной мотивации персонала</a:t>
            </a:r>
            <a:endParaRPr lang="ru-RU" sz="2800" dirty="0">
              <a:solidFill>
                <a:srgbClr val="FF0000"/>
              </a:solidFill>
            </a:endParaRPr>
          </a:p>
        </p:txBody>
      </p:sp>
      <p:sp>
        <p:nvSpPr>
          <p:cNvPr id="3" name="Объект 2"/>
          <p:cNvSpPr>
            <a:spLocks noGrp="1"/>
          </p:cNvSpPr>
          <p:nvPr>
            <p:ph idx="1"/>
          </p:nvPr>
        </p:nvSpPr>
        <p:spPr>
          <a:xfrm>
            <a:off x="457200" y="764704"/>
            <a:ext cx="8229600" cy="5361459"/>
          </a:xfrm>
        </p:spPr>
        <p:txBody>
          <a:bodyPr>
            <a:normAutofit fontScale="32500" lnSpcReduction="20000"/>
          </a:bodyPr>
          <a:lstStyle/>
          <a:p>
            <a:pPr marL="0" indent="0">
              <a:buNone/>
            </a:pPr>
            <a:r>
              <a:rPr lang="ru-RU" sz="8000" b="1" u="sng" dirty="0">
                <a:solidFill>
                  <a:srgbClr val="0070C0"/>
                </a:solidFill>
              </a:rPr>
              <a:t>Виды нематериально мотивации:</a:t>
            </a:r>
          </a:p>
          <a:p>
            <a:r>
              <a:rPr lang="ru-RU" sz="8000" dirty="0"/>
              <a:t>Социальная защищенность </a:t>
            </a:r>
            <a:r>
              <a:rPr lang="ru-RU" sz="8000" dirty="0" smtClean="0"/>
              <a:t>работников (долгосрочный контракт, своевременна выплата заработной платы</a:t>
            </a:r>
            <a:r>
              <a:rPr lang="ru-RU" sz="8000" dirty="0"/>
              <a:t>, страховой </a:t>
            </a:r>
            <a:r>
              <a:rPr lang="ru-RU" sz="8000" dirty="0" smtClean="0"/>
              <a:t>полис </a:t>
            </a:r>
            <a:r>
              <a:rPr lang="ru-RU" sz="8000" dirty="0"/>
              <a:t>);</a:t>
            </a:r>
          </a:p>
          <a:p>
            <a:r>
              <a:rPr lang="ru-RU" sz="8000" dirty="0"/>
              <a:t>Создание безопасных и комфортных условий </a:t>
            </a:r>
            <a:r>
              <a:rPr lang="ru-RU" sz="8000" dirty="0" smtClean="0"/>
              <a:t>труда (более удобное рабочее место, просторный кабинет, кондиционер, оборудованные места отдыха);</a:t>
            </a:r>
            <a:endParaRPr lang="ru-RU" sz="8000" dirty="0"/>
          </a:p>
          <a:p>
            <a:r>
              <a:rPr lang="ru-RU" sz="8000" dirty="0"/>
              <a:t>Благоприятный психологический климат в </a:t>
            </a:r>
            <a:r>
              <a:rPr lang="ru-RU" sz="8000" dirty="0" smtClean="0"/>
              <a:t>коллективе (поддержание корпоративного духа, общение, дружеское участие, совместный отдых);</a:t>
            </a:r>
            <a:endParaRPr lang="ru-RU" sz="8000" dirty="0"/>
          </a:p>
          <a:p>
            <a:r>
              <a:rPr lang="ru-RU" sz="8000" dirty="0"/>
              <a:t>Возможность профессионального обучения и повышения квалификации;</a:t>
            </a:r>
          </a:p>
          <a:p>
            <a:r>
              <a:rPr lang="ru-RU" sz="8000" dirty="0"/>
              <a:t>Перспективы карьерного роста</a:t>
            </a:r>
            <a:r>
              <a:rPr lang="ru-RU" sz="8000" dirty="0" smtClean="0"/>
              <a:t>;</a:t>
            </a:r>
          </a:p>
          <a:p>
            <a:r>
              <a:rPr lang="ru-RU" sz="8000" dirty="0" smtClean="0"/>
              <a:t>Поощрение и похвала (грамота, торжественное награждение, публичная похвала);</a:t>
            </a:r>
          </a:p>
          <a:p>
            <a:endParaRPr lang="ru-RU" dirty="0"/>
          </a:p>
          <a:p>
            <a:endParaRPr lang="ru-RU" dirty="0"/>
          </a:p>
        </p:txBody>
      </p:sp>
    </p:spTree>
    <p:extLst>
      <p:ext uri="{BB962C8B-B14F-4D97-AF65-F5344CB8AC3E}">
        <p14:creationId xmlns:p14="http://schemas.microsoft.com/office/powerpoint/2010/main" val="31314032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Составляющие нематериальной мотивации персонала</a:t>
            </a:r>
            <a:endParaRPr lang="ru-RU" dirty="0"/>
          </a:p>
        </p:txBody>
      </p:sp>
      <p:sp>
        <p:nvSpPr>
          <p:cNvPr id="3" name="Объект 2"/>
          <p:cNvSpPr>
            <a:spLocks noGrp="1"/>
          </p:cNvSpPr>
          <p:nvPr>
            <p:ph idx="1"/>
          </p:nvPr>
        </p:nvSpPr>
        <p:spPr/>
        <p:txBody>
          <a:bodyPr>
            <a:normAutofit fontScale="85000" lnSpcReduction="20000"/>
          </a:bodyPr>
          <a:lstStyle/>
          <a:p>
            <a:r>
              <a:rPr lang="ru-RU" dirty="0"/>
              <a:t>Программы признания заслуг сотрудников или подразделений (конкурсы на лучших работников в различных номинациях);</a:t>
            </a:r>
          </a:p>
          <a:p>
            <a:r>
              <a:rPr lang="ru-RU" dirty="0"/>
              <a:t>Участие в принятии решений (участие в новом перспективном проекте, обсуждение идей сотрудника) ;</a:t>
            </a:r>
          </a:p>
          <a:p>
            <a:r>
              <a:rPr lang="ru-RU" dirty="0"/>
              <a:t>Передача полномочий и делегирование обязанностей;</a:t>
            </a:r>
          </a:p>
          <a:p>
            <a:r>
              <a:rPr lang="ru-RU" dirty="0"/>
              <a:t>Поздравление со значимыми датами;</a:t>
            </a:r>
          </a:p>
          <a:p>
            <a:r>
              <a:rPr lang="ru-RU" dirty="0" smtClean="0"/>
              <a:t>Совместное </a:t>
            </a:r>
            <a:r>
              <a:rPr lang="ru-RU" dirty="0"/>
              <a:t>участие в спортивных </a:t>
            </a:r>
            <a:r>
              <a:rPr lang="ru-RU" dirty="0" smtClean="0"/>
              <a:t>мероприятиях, оплата членства в спорт-клубах</a:t>
            </a:r>
          </a:p>
          <a:p>
            <a:r>
              <a:rPr lang="ru-RU" dirty="0" smtClean="0"/>
              <a:t> </a:t>
            </a:r>
            <a:r>
              <a:rPr lang="ru-RU" dirty="0"/>
              <a:t>и т.д.</a:t>
            </a:r>
          </a:p>
          <a:p>
            <a:pPr marL="0" indent="0">
              <a:buNone/>
            </a:pPr>
            <a:endParaRPr lang="ru-RU" dirty="0" smtClean="0"/>
          </a:p>
        </p:txBody>
      </p:sp>
    </p:spTree>
    <p:extLst>
      <p:ext uri="{BB962C8B-B14F-4D97-AF65-F5344CB8AC3E}">
        <p14:creationId xmlns:p14="http://schemas.microsoft.com/office/powerpoint/2010/main" val="30642085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rPr>
              <a:t>Внедрение нематериальной мотивации</a:t>
            </a:r>
            <a:endParaRPr lang="ru-RU" sz="2800" dirty="0">
              <a:solidFill>
                <a:srgbClr val="FF0000"/>
              </a:solidFill>
            </a:endParaRPr>
          </a:p>
        </p:txBody>
      </p:sp>
      <p:sp>
        <p:nvSpPr>
          <p:cNvPr id="3" name="Объект 2"/>
          <p:cNvSpPr>
            <a:spLocks noGrp="1"/>
          </p:cNvSpPr>
          <p:nvPr>
            <p:ph idx="1"/>
          </p:nvPr>
        </p:nvSpPr>
        <p:spPr/>
        <p:txBody>
          <a:bodyPr>
            <a:normAutofit fontScale="92500"/>
          </a:bodyPr>
          <a:lstStyle/>
          <a:p>
            <a:pPr marL="0" indent="0">
              <a:buNone/>
            </a:pPr>
            <a:r>
              <a:rPr lang="ru-RU" dirty="0" smtClean="0"/>
              <a:t>Как происходит разработка нематериальной мотивации:</a:t>
            </a:r>
          </a:p>
          <a:p>
            <a:pPr marL="0" indent="0">
              <a:buNone/>
            </a:pPr>
            <a:r>
              <a:rPr lang="ru-RU" dirty="0" smtClean="0"/>
              <a:t>1.Диагностика мотивации персонала;</a:t>
            </a:r>
          </a:p>
          <a:p>
            <a:pPr marL="0" indent="0">
              <a:buNone/>
            </a:pPr>
            <a:r>
              <a:rPr lang="ru-RU" dirty="0" smtClean="0"/>
              <a:t>2.Определение подходящих и запрещающих стимулов;</a:t>
            </a:r>
          </a:p>
          <a:p>
            <a:pPr marL="0" indent="0">
              <a:buNone/>
            </a:pPr>
            <a:r>
              <a:rPr lang="ru-RU" dirty="0" smtClean="0"/>
              <a:t>3. Разработка конкретных методик мотивации.</a:t>
            </a:r>
          </a:p>
          <a:p>
            <a:pPr marL="0" indent="0">
              <a:buNone/>
            </a:pPr>
            <a:r>
              <a:rPr lang="ru-RU" dirty="0" smtClean="0"/>
              <a:t>4. Внедрение принятой методики.</a:t>
            </a:r>
          </a:p>
          <a:p>
            <a:pPr marL="0" indent="0">
              <a:buNone/>
            </a:pPr>
            <a:r>
              <a:rPr lang="ru-RU" dirty="0" smtClean="0"/>
              <a:t>5. Ознакомление сотрудников.</a:t>
            </a:r>
            <a:endParaRPr lang="ru-RU" dirty="0"/>
          </a:p>
        </p:txBody>
      </p:sp>
    </p:spTree>
    <p:extLst>
      <p:ext uri="{BB962C8B-B14F-4D97-AF65-F5344CB8AC3E}">
        <p14:creationId xmlns:p14="http://schemas.microsoft.com/office/powerpoint/2010/main" val="1280308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2000" dirty="0" smtClean="0">
                <a:solidFill>
                  <a:srgbClr val="FF0000"/>
                </a:solidFill>
              </a:rPr>
              <a:t>Эффект от  применения нематериальной мотивации персонала</a:t>
            </a:r>
            <a:endParaRPr lang="ru-RU" sz="20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980728"/>
            <a:ext cx="7121764" cy="5145435"/>
          </a:xfrm>
        </p:spPr>
      </p:pic>
    </p:spTree>
    <p:extLst>
      <p:ext uri="{BB962C8B-B14F-4D97-AF65-F5344CB8AC3E}">
        <p14:creationId xmlns:p14="http://schemas.microsoft.com/office/powerpoint/2010/main" val="20520003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r"/>
            <a:r>
              <a:rPr lang="ru-RU" sz="2400" dirty="0" smtClean="0">
                <a:solidFill>
                  <a:srgbClr val="FF0000"/>
                </a:solidFill>
              </a:rPr>
              <a:t>Составляющие нематериальной мотивации персонала</a:t>
            </a:r>
            <a:endParaRPr lang="ru-RU" sz="2400" dirty="0">
              <a:solidFill>
                <a:srgbClr val="FF0000"/>
              </a:solidFill>
            </a:endParaRPr>
          </a:p>
        </p:txBody>
      </p:sp>
      <p:sp>
        <p:nvSpPr>
          <p:cNvPr id="3" name="Объект 2"/>
          <p:cNvSpPr>
            <a:spLocks noGrp="1"/>
          </p:cNvSpPr>
          <p:nvPr>
            <p:ph idx="1"/>
          </p:nvPr>
        </p:nvSpPr>
        <p:spPr>
          <a:xfrm>
            <a:off x="457200" y="1052736"/>
            <a:ext cx="8229600" cy="5073427"/>
          </a:xfrm>
        </p:spPr>
        <p:txBody>
          <a:bodyPr>
            <a:normAutofit fontScale="92500" lnSpcReduction="20000"/>
          </a:bodyPr>
          <a:lstStyle/>
          <a:p>
            <a:pPr marL="0" indent="0">
              <a:buNone/>
            </a:pPr>
            <a:r>
              <a:rPr lang="ru-RU" dirty="0" smtClean="0"/>
              <a:t>Систему </a:t>
            </a:r>
            <a:r>
              <a:rPr lang="ru-RU" dirty="0"/>
              <a:t>нематериальной мотивации, действующую в компании, необходимо постоянно совершенствовать и расширять. Уважительное отношение и внимание к людям, учет их интересов и потребностей способствует развитию взаимопонимания между руководством и персоналом. Работники, уверенные в том, что нужны своей организации, будут трудиться эффективней. При грамотной стратегии управления нематериальная мотивация может даже оказаться более действенным инструментом, чем материальные стимулы. </a:t>
            </a:r>
          </a:p>
        </p:txBody>
      </p:sp>
    </p:spTree>
    <p:extLst>
      <p:ext uri="{BB962C8B-B14F-4D97-AF65-F5344CB8AC3E}">
        <p14:creationId xmlns:p14="http://schemas.microsoft.com/office/powerpoint/2010/main" val="22786990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r"/>
            <a:r>
              <a:rPr lang="ru-RU" sz="2400" dirty="0" smtClean="0">
                <a:solidFill>
                  <a:srgbClr val="FF0000"/>
                </a:solidFill>
              </a:rPr>
              <a:t>Оплата труда на предприятиях малого бизнеса</a:t>
            </a:r>
            <a:endParaRPr lang="ru-RU" sz="2400" dirty="0">
              <a:solidFill>
                <a:srgbClr val="FF0000"/>
              </a:solidFill>
            </a:endParaRPr>
          </a:p>
        </p:txBody>
      </p:sp>
      <p:sp>
        <p:nvSpPr>
          <p:cNvPr id="3" name="Объект 2"/>
          <p:cNvSpPr>
            <a:spLocks noGrp="1"/>
          </p:cNvSpPr>
          <p:nvPr>
            <p:ph idx="1"/>
          </p:nvPr>
        </p:nvSpPr>
        <p:spPr>
          <a:xfrm>
            <a:off x="457200" y="1052736"/>
            <a:ext cx="7427168" cy="5073427"/>
          </a:xfrm>
        </p:spPr>
        <p:txBody>
          <a:bodyPr>
            <a:normAutofit fontScale="92500"/>
          </a:bodyPr>
          <a:lstStyle/>
          <a:p>
            <a:pPr marL="0" indent="0">
              <a:buNone/>
            </a:pPr>
            <a:r>
              <a:rPr lang="ru-RU" dirty="0" smtClean="0"/>
              <a:t>Таким образом, очень </a:t>
            </a:r>
            <a:r>
              <a:rPr lang="ru-RU" dirty="0"/>
              <a:t>важно, чтобы организация оплаты труда на предприятии базировалась на максимально прозрачных и понятных персоналу принципах. </a:t>
            </a:r>
            <a:endParaRPr lang="ru-RU" dirty="0" smtClean="0"/>
          </a:p>
          <a:p>
            <a:pPr marL="0" indent="0">
              <a:buNone/>
            </a:pPr>
            <a:r>
              <a:rPr lang="ru-RU" dirty="0" smtClean="0"/>
              <a:t>Только </a:t>
            </a:r>
            <a:r>
              <a:rPr lang="ru-RU" dirty="0"/>
              <a:t>в этом случае каждый сотрудник будет знать, что именно он должен сделать для достижения требуемого результата, и сможет определить итоговый размер своей зарплаты. </a:t>
            </a:r>
            <a:endParaRPr lang="ru-RU" dirty="0" smtClean="0"/>
          </a:p>
          <a:p>
            <a:pPr marL="0" indent="0">
              <a:buNone/>
            </a:pPr>
            <a:r>
              <a:rPr lang="ru-RU" dirty="0" smtClean="0"/>
              <a:t>Если </a:t>
            </a:r>
            <a:r>
              <a:rPr lang="ru-RU" dirty="0"/>
              <a:t>применяемая работодателем система слишком сложна и запутана, а критерии, по которым оцениваются трудозатраты, прописаны нечетко, мотивация персонала будет низкой, как и производительность труда.</a:t>
            </a:r>
          </a:p>
        </p:txBody>
      </p:sp>
    </p:spTree>
    <p:extLst>
      <p:ext uri="{BB962C8B-B14F-4D97-AF65-F5344CB8AC3E}">
        <p14:creationId xmlns:p14="http://schemas.microsoft.com/office/powerpoint/2010/main" val="12426762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628800"/>
            <a:ext cx="7408333" cy="4497363"/>
          </a:xfrm>
        </p:spPr>
        <p:txBody>
          <a:bodyPr>
            <a:normAutofit/>
          </a:bodyPr>
          <a:lstStyle/>
          <a:p>
            <a:pPr marL="0" indent="0" algn="ctr">
              <a:buNone/>
            </a:pPr>
            <a:r>
              <a:rPr lang="ru-RU" sz="6000" dirty="0" smtClean="0">
                <a:solidFill>
                  <a:srgbClr val="FF0000"/>
                </a:solidFill>
              </a:rPr>
              <a:t>СПАСИБО </a:t>
            </a:r>
          </a:p>
          <a:p>
            <a:pPr marL="0" indent="0" algn="ctr">
              <a:buNone/>
            </a:pPr>
            <a:r>
              <a:rPr lang="ru-RU" sz="6000" dirty="0" smtClean="0">
                <a:solidFill>
                  <a:srgbClr val="FF0000"/>
                </a:solidFill>
              </a:rPr>
              <a:t>ЗА ВНИМАНИЕ!</a:t>
            </a:r>
          </a:p>
          <a:p>
            <a:pPr marL="0" indent="0" algn="ctr">
              <a:buNone/>
            </a:pPr>
            <a:r>
              <a:rPr lang="ru-RU" sz="2000" dirty="0" smtClean="0">
                <a:solidFill>
                  <a:srgbClr val="FF0000"/>
                </a:solidFill>
              </a:rPr>
              <a:t>***************** </a:t>
            </a:r>
          </a:p>
          <a:p>
            <a:pPr marL="0" indent="0" algn="ctr">
              <a:buNone/>
            </a:pPr>
            <a:r>
              <a:rPr lang="ru-RU" dirty="0" smtClean="0">
                <a:solidFill>
                  <a:srgbClr val="FF0000"/>
                </a:solidFill>
              </a:rPr>
              <a:t>Вопросы и отклики направлять на </a:t>
            </a:r>
            <a:r>
              <a:rPr lang="ru-RU" dirty="0" err="1" smtClean="0">
                <a:solidFill>
                  <a:srgbClr val="FF0000"/>
                </a:solidFill>
              </a:rPr>
              <a:t>эл.почту</a:t>
            </a:r>
            <a:r>
              <a:rPr lang="ru-RU" dirty="0" smtClean="0">
                <a:solidFill>
                  <a:srgbClr val="FF0000"/>
                </a:solidFill>
              </a:rPr>
              <a:t>:</a:t>
            </a:r>
          </a:p>
          <a:p>
            <a:pPr marL="0" indent="0" algn="ctr">
              <a:buNone/>
            </a:pPr>
            <a:r>
              <a:rPr lang="en-US" sz="3600" dirty="0" smtClean="0">
                <a:solidFill>
                  <a:srgbClr val="FF0000"/>
                </a:solidFill>
                <a:latin typeface="Times New Roman" panose="02020603050405020304" pitchFamily="18" charset="0"/>
                <a:cs typeface="Times New Roman" panose="02020603050405020304" pitchFamily="18" charset="0"/>
              </a:rPr>
              <a:t>klient@expert38</a:t>
            </a:r>
            <a:r>
              <a:rPr lang="ru-RU" sz="3600" dirty="0" smtClean="0">
                <a:solidFill>
                  <a:srgbClr val="FF0000"/>
                </a:solidFill>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com</a:t>
            </a:r>
            <a:endParaRPr lang="ru-RU" sz="3600" dirty="0">
              <a:solidFill>
                <a:srgbClr val="FF000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9985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76064"/>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24783701"/>
              </p:ext>
            </p:extLst>
          </p:nvPr>
        </p:nvGraphicFramePr>
        <p:xfrm>
          <a:off x="457200" y="1052736"/>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92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42801662"/>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78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90066"/>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4319020"/>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08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000" dirty="0">
                <a:solidFill>
                  <a:srgbClr val="FF0000"/>
                </a:solidFill>
              </a:rPr>
              <a:t>Почему не работает старая система оплаты труда?</a:t>
            </a: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84660649"/>
              </p:ext>
            </p:extLst>
          </p:nvPr>
        </p:nvGraphicFramePr>
        <p:xfrm>
          <a:off x="457200" y="980728"/>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65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988840"/>
            <a:ext cx="7408333" cy="4137323"/>
          </a:xfrm>
        </p:spPr>
        <p:txBody>
          <a:bodyPr>
            <a:normAutofit/>
          </a:bodyPr>
          <a:lstStyle/>
          <a:p>
            <a:pPr marL="0" indent="0" algn="ctr">
              <a:buNone/>
            </a:pPr>
            <a:r>
              <a:rPr lang="ru-RU" sz="4800" dirty="0" smtClean="0">
                <a:solidFill>
                  <a:srgbClr val="FF0000"/>
                </a:solidFill>
              </a:rPr>
              <a:t>1. Построение комплексных программ оплаты труда</a:t>
            </a:r>
            <a:endParaRPr lang="ru-RU" sz="4800" dirty="0">
              <a:solidFill>
                <a:srgbClr val="FF0000"/>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3861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76064"/>
          </a:xfrm>
        </p:spPr>
        <p:txBody>
          <a:bodyPr>
            <a:noAutofit/>
          </a:bodyPr>
          <a:lstStyle/>
          <a:p>
            <a:r>
              <a:rPr lang="ru-RU" sz="2400" dirty="0" smtClean="0">
                <a:solidFill>
                  <a:srgbClr val="FF0000"/>
                </a:solidFill>
              </a:rPr>
              <a:t/>
            </a:r>
            <a:br>
              <a:rPr lang="ru-RU" sz="2400" dirty="0" smtClean="0">
                <a:solidFill>
                  <a:srgbClr val="FF0000"/>
                </a:solidFill>
              </a:rPr>
            </a:br>
            <a:r>
              <a:rPr lang="ru-RU" sz="2400" dirty="0" smtClean="0">
                <a:solidFill>
                  <a:srgbClr val="FF0000"/>
                </a:solidFill>
              </a:rPr>
              <a:t>Оцениваем кадровую политику</a:t>
            </a:r>
            <a:br>
              <a:rPr lang="ru-RU" sz="2400" dirty="0" smtClean="0">
                <a:solidFill>
                  <a:srgbClr val="FF0000"/>
                </a:solidFill>
              </a:rPr>
            </a:br>
            <a:endParaRPr lang="ru-RU" sz="2400" dirty="0">
              <a:solidFill>
                <a:srgbClr val="FF0000"/>
              </a:solidFill>
            </a:endParaRPr>
          </a:p>
        </p:txBody>
      </p:sp>
      <p:sp>
        <p:nvSpPr>
          <p:cNvPr id="3" name="Объект 2"/>
          <p:cNvSpPr>
            <a:spLocks noGrp="1"/>
          </p:cNvSpPr>
          <p:nvPr>
            <p:ph idx="1"/>
          </p:nvPr>
        </p:nvSpPr>
        <p:spPr>
          <a:xfrm>
            <a:off x="457200" y="1052736"/>
            <a:ext cx="8229600" cy="5073427"/>
          </a:xfrm>
        </p:spPr>
        <p:txBody>
          <a:bodyPr>
            <a:normAutofit/>
          </a:bodyPr>
          <a:lstStyle/>
          <a:p>
            <a:pPr marL="0" indent="0" algn="just">
              <a:buNone/>
            </a:pPr>
            <a:r>
              <a:rPr lang="ru-RU" dirty="0" smtClean="0"/>
              <a:t>    Для </a:t>
            </a:r>
            <a:r>
              <a:rPr lang="ru-RU" dirty="0"/>
              <a:t>того чтобы создать и внедрить новую систему оплаты </a:t>
            </a:r>
            <a:r>
              <a:rPr lang="ru-RU" dirty="0" smtClean="0"/>
              <a:t>труда потребуется </a:t>
            </a:r>
            <a:r>
              <a:rPr lang="ru-RU" dirty="0"/>
              <a:t>тщательно проанализировать стратегию компании, сложившуюся кадровую политику (если меняется схема материальной мотивации, то она должна способствовать достижению стратегических задач и не противоречить кадровой политике в целом</a:t>
            </a:r>
            <a:r>
              <a:rPr lang="ru-RU" dirty="0" smtClean="0"/>
              <a:t>).</a:t>
            </a:r>
            <a:endParaRPr lang="ru-RU" dirty="0"/>
          </a:p>
          <a:p>
            <a:endParaRPr lang="ru-RU" dirty="0"/>
          </a:p>
        </p:txBody>
      </p:sp>
    </p:spTree>
    <p:extLst>
      <p:ext uri="{BB962C8B-B14F-4D97-AF65-F5344CB8AC3E}">
        <p14:creationId xmlns:p14="http://schemas.microsoft.com/office/powerpoint/2010/main" val="71033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solidFill>
                  <a:srgbClr val="FF0000"/>
                </a:solidFill>
              </a:rPr>
              <a:t/>
            </a:r>
            <a:br>
              <a:rPr lang="ru-RU" dirty="0" smtClean="0">
                <a:solidFill>
                  <a:srgbClr val="FF0000"/>
                </a:solidFill>
              </a:rPr>
            </a:br>
            <a:r>
              <a:rPr lang="ru-RU" sz="3100" dirty="0" smtClean="0">
                <a:solidFill>
                  <a:srgbClr val="FF0000"/>
                </a:solidFill>
              </a:rPr>
              <a:t>Оцениваем кадровую политику</a:t>
            </a:r>
            <a:br>
              <a:rPr lang="ru-RU" sz="3100" dirty="0" smtClean="0">
                <a:solidFill>
                  <a:srgbClr val="FF0000"/>
                </a:solidFill>
              </a:rPr>
            </a:br>
            <a:endParaRPr lang="ru-RU" sz="3100" dirty="0"/>
          </a:p>
        </p:txBody>
      </p:sp>
      <p:sp>
        <p:nvSpPr>
          <p:cNvPr id="3" name="Объект 2"/>
          <p:cNvSpPr>
            <a:spLocks noGrp="1"/>
          </p:cNvSpPr>
          <p:nvPr>
            <p:ph idx="1"/>
          </p:nvPr>
        </p:nvSpPr>
        <p:spPr>
          <a:xfrm>
            <a:off x="395536" y="1052736"/>
            <a:ext cx="8229600" cy="5184576"/>
          </a:xfrm>
        </p:spPr>
        <p:txBody>
          <a:bodyPr>
            <a:normAutofit/>
          </a:bodyPr>
          <a:lstStyle/>
          <a:p>
            <a:pPr marL="0" indent="0">
              <a:buNone/>
            </a:pPr>
            <a:r>
              <a:rPr lang="ru-RU" dirty="0" smtClean="0"/>
              <a:t>   Если компания нацелена на новаторство в своей отрасли, необходимы творчески мыслящие сотрудники. </a:t>
            </a:r>
          </a:p>
          <a:p>
            <a:pPr marL="0" indent="0">
              <a:buNone/>
            </a:pPr>
            <a:r>
              <a:rPr lang="ru-RU" dirty="0" smtClean="0"/>
              <a:t>    Следовательно, оплата труда должна быть конкурентоспособной на рынке (чтобы привлечь и удержать требуемых специалистов) и содержать </a:t>
            </a:r>
            <a:r>
              <a:rPr lang="ru-RU" dirty="0" smtClean="0">
                <a:hlinkClick r:id="rId2" tooltip="бонус (определение, описание, подробности)"/>
              </a:rPr>
              <a:t>бонус</a:t>
            </a:r>
            <a:r>
              <a:rPr lang="ru-RU" dirty="0" smtClean="0"/>
              <a:t> (премия по результатам) за новации на производстве (чтобы стимулировать творчество).</a:t>
            </a:r>
          </a:p>
          <a:p>
            <a:endParaRPr lang="ru-RU" dirty="0"/>
          </a:p>
        </p:txBody>
      </p:sp>
    </p:spTree>
    <p:extLst>
      <p:ext uri="{BB962C8B-B14F-4D97-AF65-F5344CB8AC3E}">
        <p14:creationId xmlns:p14="http://schemas.microsoft.com/office/powerpoint/2010/main" val="3270988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solidFill>
                  <a:srgbClr val="FF0000"/>
                </a:solidFill>
              </a:rPr>
              <a:t/>
            </a:r>
            <a:br>
              <a:rPr lang="ru-RU" dirty="0" smtClean="0">
                <a:solidFill>
                  <a:srgbClr val="FF0000"/>
                </a:solidFill>
              </a:rPr>
            </a:br>
            <a:r>
              <a:rPr lang="ru-RU" sz="3100" dirty="0" smtClean="0">
                <a:solidFill>
                  <a:srgbClr val="FF0000"/>
                </a:solidFill>
              </a:rPr>
              <a:t>Оцениваем кадровую политику</a:t>
            </a:r>
            <a:br>
              <a:rPr lang="ru-RU" sz="3100" dirty="0" smtClean="0">
                <a:solidFill>
                  <a:srgbClr val="FF0000"/>
                </a:solidFill>
              </a:rPr>
            </a:br>
            <a:endParaRPr lang="ru-RU" sz="3100" dirty="0"/>
          </a:p>
        </p:txBody>
      </p:sp>
      <p:sp>
        <p:nvSpPr>
          <p:cNvPr id="3" name="Объект 2"/>
          <p:cNvSpPr>
            <a:spLocks noGrp="1"/>
          </p:cNvSpPr>
          <p:nvPr>
            <p:ph idx="1"/>
          </p:nvPr>
        </p:nvSpPr>
        <p:spPr>
          <a:xfrm>
            <a:off x="457200" y="1196752"/>
            <a:ext cx="8229600" cy="4929411"/>
          </a:xfrm>
        </p:spPr>
        <p:txBody>
          <a:bodyPr>
            <a:normAutofit fontScale="85000" lnSpcReduction="20000"/>
          </a:bodyPr>
          <a:lstStyle/>
          <a:p>
            <a:pPr marL="0" indent="0">
              <a:buNone/>
            </a:pPr>
            <a:r>
              <a:rPr lang="ru-RU" b="1" i="1" u="sng" dirty="0" smtClean="0"/>
              <a:t>Организация, стремящаяся к экономии, </a:t>
            </a:r>
            <a:r>
              <a:rPr lang="ru-RU" dirty="0" smtClean="0"/>
              <a:t>будет сокращать затраты на персонал, то есть уменьшать его количество, но при этом увеличивать производительность каждого сотрудника. </a:t>
            </a:r>
          </a:p>
          <a:p>
            <a:r>
              <a:rPr lang="ru-RU" dirty="0" smtClean="0"/>
              <a:t>Поэтому доход рядового сотрудника, как правило, ниже среднего значения по рынку. Акцент в системе материальной мотивации делается на повышение производительности (допустим сдельно-премиальная или сдельно-прогрессивная схема оплаты труда). </a:t>
            </a:r>
          </a:p>
          <a:p>
            <a:r>
              <a:rPr lang="ru-RU" dirty="0" smtClean="0"/>
              <a:t>При этом есть компенсация низкой зарплаты за счет социального пакета, нематериальных ценностей (дружный коллектив, престижная компания и т. п.).</a:t>
            </a:r>
          </a:p>
          <a:p>
            <a:endParaRPr lang="ru-RU" dirty="0"/>
          </a:p>
        </p:txBody>
      </p:sp>
    </p:spTree>
    <p:extLst>
      <p:ext uri="{BB962C8B-B14F-4D97-AF65-F5344CB8AC3E}">
        <p14:creationId xmlns:p14="http://schemas.microsoft.com/office/powerpoint/2010/main" val="41543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76064"/>
          </a:xfrm>
        </p:spPr>
        <p:txBody>
          <a:bodyPr>
            <a:normAutofit/>
          </a:bodyPr>
          <a:lstStyle/>
          <a:p>
            <a:r>
              <a:rPr lang="ru-RU" sz="2800" dirty="0" smtClean="0">
                <a:solidFill>
                  <a:srgbClr val="FF0000"/>
                </a:solidFill>
              </a:rPr>
              <a:t>Сравниваем существующие системы оплаты труда</a:t>
            </a:r>
            <a:endParaRPr lang="ru-RU" sz="2800" dirty="0">
              <a:solidFill>
                <a:srgbClr val="FF0000"/>
              </a:solidFill>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70459843"/>
              </p:ext>
            </p:extLst>
          </p:nvPr>
        </p:nvGraphicFramePr>
        <p:xfrm>
          <a:off x="827584" y="980728"/>
          <a:ext cx="7416824" cy="5380282"/>
        </p:xfrm>
        <a:graphic>
          <a:graphicData uri="http://schemas.openxmlformats.org/drawingml/2006/table">
            <a:tbl>
              <a:tblPr firstRow="1" firstCol="1" bandRow="1">
                <a:tableStyleId>{5C22544A-7EE6-4342-B048-85BDC9FD1C3A}</a:tableStyleId>
              </a:tblPr>
              <a:tblGrid>
                <a:gridCol w="1503045"/>
                <a:gridCol w="1503045"/>
                <a:gridCol w="2106478"/>
                <a:gridCol w="2304256"/>
              </a:tblGrid>
              <a:tr h="1544882">
                <a:tc>
                  <a:txBody>
                    <a:bodyPr/>
                    <a:lstStyle/>
                    <a:p>
                      <a:pPr algn="ctr" fontAlgn="base">
                        <a:lnSpc>
                          <a:spcPts val="1080"/>
                        </a:lnSpc>
                        <a:spcAft>
                          <a:spcPts val="0"/>
                        </a:spcAft>
                      </a:pPr>
                      <a:r>
                        <a:rPr lang="ru-RU" sz="1800" dirty="0">
                          <a:effectLst/>
                        </a:rPr>
                        <a:t>Система оплаты труда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Для каких категорий работников может применяться</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Преимущества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Недостатки</a:t>
                      </a:r>
                      <a:endParaRPr lang="ru-RU" sz="1800" dirty="0">
                        <a:effectLst/>
                        <a:latin typeface="Calibri"/>
                        <a:ea typeface="Calibri"/>
                        <a:cs typeface="Times New Roman"/>
                      </a:endParaRPr>
                    </a:p>
                  </a:txBody>
                  <a:tcPr marL="57150" marR="57150" marT="57150" marB="57150" anchor="ctr"/>
                </a:tc>
              </a:tr>
              <a:tr h="834397">
                <a:tc>
                  <a:txBody>
                    <a:bodyPr/>
                    <a:lstStyle/>
                    <a:p>
                      <a:pPr fontAlgn="base">
                        <a:lnSpc>
                          <a:spcPts val="1080"/>
                        </a:lnSpc>
                        <a:spcAft>
                          <a:spcPts val="0"/>
                        </a:spcAft>
                      </a:pPr>
                      <a:r>
                        <a:rPr lang="ru-RU" sz="1800" dirty="0">
                          <a:effectLst/>
                        </a:rPr>
                        <a:t>Повременная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Для всех</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Простота расчета заработной платы, достаточно тарифных ставок и информации об отработанном времени</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a:effectLst/>
                          <a:latin typeface="+mj-lt"/>
                          <a:cs typeface="Times New Roman" panose="02020603050405020304" pitchFamily="18" charset="0"/>
                        </a:rPr>
                        <a:t>Заработная плата не зависит от результатов работы</a:t>
                      </a:r>
                      <a:endParaRPr lang="ru-RU" sz="1700">
                        <a:effectLst/>
                        <a:latin typeface="+mj-lt"/>
                        <a:ea typeface="Calibri"/>
                        <a:cs typeface="Times New Roman" panose="02020603050405020304" pitchFamily="18" charset="0"/>
                      </a:endParaRPr>
                    </a:p>
                  </a:txBody>
                  <a:tcPr marL="57150" marR="57150" marT="57150" marB="57150" anchor="ctr"/>
                </a:tc>
              </a:tr>
              <a:tr h="1122911">
                <a:tc>
                  <a:txBody>
                    <a:bodyPr/>
                    <a:lstStyle/>
                    <a:p>
                      <a:pPr fontAlgn="base">
                        <a:lnSpc>
                          <a:spcPts val="1080"/>
                        </a:lnSpc>
                        <a:spcAft>
                          <a:spcPts val="0"/>
                        </a:spcAft>
                      </a:pPr>
                      <a:r>
                        <a:rPr lang="ru-RU" sz="1800" dirty="0">
                          <a:effectLst/>
                        </a:rPr>
                        <a:t>Повременно-премиальная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Для всех</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Простота расчета, при распределении премии могут учитываться результаты работы</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Размеры премий не всегда зависят от результатов работы. Премии распределяет руководитель, и поэтому существует вероятность субъективной оценки</a:t>
                      </a:r>
                      <a:endParaRPr lang="ru-RU" sz="1700" dirty="0">
                        <a:effectLst/>
                        <a:latin typeface="+mj-lt"/>
                        <a:ea typeface="Calibri"/>
                        <a:cs typeface="Times New Roman" panose="02020603050405020304" pitchFamily="18" charset="0"/>
                      </a:endParaRPr>
                    </a:p>
                  </a:txBody>
                  <a:tcPr marL="57150" marR="57150" marT="57150" marB="57150" anchor="ctr"/>
                </a:tc>
              </a:tr>
              <a:tr h="1122911">
                <a:tc>
                  <a:txBody>
                    <a:bodyPr/>
                    <a:lstStyle/>
                    <a:p>
                      <a:pPr fontAlgn="base">
                        <a:lnSpc>
                          <a:spcPts val="1080"/>
                        </a:lnSpc>
                        <a:spcAft>
                          <a:spcPts val="0"/>
                        </a:spcAft>
                      </a:pPr>
                      <a:r>
                        <a:rPr lang="ru-RU" sz="1800" dirty="0">
                          <a:effectLst/>
                        </a:rPr>
                        <a:t>Сдельная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Для работников, чьи трудовые результаты могут быть оценены в натуральных показателях</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Сумма заработной платы четко зависит от количества произведенной продукции, налицо заинтересованность работников в повышении производительности труда</a:t>
                      </a:r>
                      <a:endParaRPr lang="ru-RU" sz="1700" dirty="0">
                        <a:effectLst/>
                        <a:latin typeface="+mj-lt"/>
                        <a:ea typeface="Calibri"/>
                        <a:cs typeface="Times New Roman" panose="02020603050405020304" pitchFamily="18" charset="0"/>
                      </a:endParaRPr>
                    </a:p>
                  </a:txBody>
                  <a:tcPr marL="57150" marR="57150" marT="57150" marB="57150" anchor="ctr"/>
                </a:tc>
                <a:tc>
                  <a:txBody>
                    <a:bodyPr/>
                    <a:lstStyle/>
                    <a:p>
                      <a:pPr fontAlgn="base">
                        <a:lnSpc>
                          <a:spcPts val="1080"/>
                        </a:lnSpc>
                        <a:spcAft>
                          <a:spcPts val="0"/>
                        </a:spcAft>
                      </a:pPr>
                      <a:r>
                        <a:rPr lang="ru-RU" sz="1700" dirty="0">
                          <a:effectLst/>
                          <a:latin typeface="+mj-lt"/>
                          <a:cs typeface="Times New Roman" panose="02020603050405020304" pitchFamily="18" charset="0"/>
                        </a:rPr>
                        <a:t>Не учитывается качество произведенной продукции, а только количество</a:t>
                      </a:r>
                      <a:endParaRPr lang="ru-RU" sz="1700" dirty="0">
                        <a:effectLst/>
                        <a:latin typeface="+mj-lt"/>
                        <a:ea typeface="Calibri"/>
                        <a:cs typeface="Times New Roman" panose="02020603050405020304" pitchFamily="18" charset="0"/>
                      </a:endParaRPr>
                    </a:p>
                  </a:txBody>
                  <a:tcPr marL="57150" marR="57150" marT="57150" marB="57150" anchor="ctr"/>
                </a:tc>
              </a:tr>
            </a:tbl>
          </a:graphicData>
        </a:graphic>
      </p:graphicFrame>
    </p:spTree>
    <p:extLst>
      <p:ext uri="{BB962C8B-B14F-4D97-AF65-F5344CB8AC3E}">
        <p14:creationId xmlns:p14="http://schemas.microsoft.com/office/powerpoint/2010/main" val="72112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76064"/>
          </a:xfrm>
        </p:spPr>
        <p:txBody>
          <a:bodyPr>
            <a:normAutofit/>
          </a:bodyPr>
          <a:lstStyle/>
          <a:p>
            <a:r>
              <a:rPr lang="ru-RU" sz="2800" dirty="0">
                <a:solidFill>
                  <a:srgbClr val="FF0000"/>
                </a:solidFill>
              </a:rPr>
              <a:t>Сравниваем</a:t>
            </a:r>
            <a:r>
              <a:rPr lang="ru-RU" sz="2400" dirty="0">
                <a:solidFill>
                  <a:srgbClr val="FF0000"/>
                </a:solidFill>
              </a:rPr>
              <a:t> существующие системы оплаты труда</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40122014"/>
              </p:ext>
            </p:extLst>
          </p:nvPr>
        </p:nvGraphicFramePr>
        <p:xfrm>
          <a:off x="755576" y="1052736"/>
          <a:ext cx="7632848" cy="5259616"/>
        </p:xfrm>
        <a:graphic>
          <a:graphicData uri="http://schemas.openxmlformats.org/drawingml/2006/table">
            <a:tbl>
              <a:tblPr firstRow="1" firstCol="1" bandRow="1">
                <a:tableStyleId>{5C22544A-7EE6-4342-B048-85BDC9FD1C3A}</a:tableStyleId>
              </a:tblPr>
              <a:tblGrid>
                <a:gridCol w="1503045"/>
                <a:gridCol w="1503045"/>
                <a:gridCol w="2250494"/>
                <a:gridCol w="2376264"/>
              </a:tblGrid>
              <a:tr h="872159">
                <a:tc>
                  <a:txBody>
                    <a:bodyPr/>
                    <a:lstStyle/>
                    <a:p>
                      <a:pPr algn="ctr" fontAlgn="base">
                        <a:lnSpc>
                          <a:spcPts val="1080"/>
                        </a:lnSpc>
                        <a:spcAft>
                          <a:spcPts val="0"/>
                        </a:spcAft>
                      </a:pPr>
                      <a:r>
                        <a:rPr lang="ru-RU" sz="1800" dirty="0">
                          <a:effectLst/>
                        </a:rPr>
                        <a:t>Система оплаты труда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Для каких категорий работников может применяться</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Преимущества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Недостатки</a:t>
                      </a:r>
                      <a:endParaRPr lang="ru-RU" sz="1800" dirty="0">
                        <a:effectLst/>
                        <a:latin typeface="Calibri"/>
                        <a:ea typeface="Calibri"/>
                        <a:cs typeface="Times New Roman"/>
                      </a:endParaRPr>
                    </a:p>
                  </a:txBody>
                  <a:tcPr marL="57150" marR="57150" marT="57150" marB="57150" anchor="ctr"/>
                </a:tc>
              </a:tr>
              <a:tr h="1777312">
                <a:tc>
                  <a:txBody>
                    <a:bodyPr/>
                    <a:lstStyle/>
                    <a:p>
                      <a:pPr fontAlgn="base">
                        <a:lnSpc>
                          <a:spcPts val="1080"/>
                        </a:lnSpc>
                        <a:spcAft>
                          <a:spcPts val="0"/>
                        </a:spcAft>
                      </a:pPr>
                      <a:r>
                        <a:rPr lang="ru-RU" sz="1800" dirty="0">
                          <a:effectLst/>
                        </a:rPr>
                        <a:t>Сдельно-премиальная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Для работников, чьи трудовые результаты могут быть оценены в натуральных показателях</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сдельной системы оплаты труда. Кроме того, если премии устанавливаются за качество продукции, работник заинтересован выпускать больше продукции не в ущерб ее качеству</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сдельной системы оплаты труда, при условии, что премии не связаны с качеством произведенной продукции</a:t>
                      </a:r>
                      <a:endParaRPr lang="ru-RU" sz="1700" dirty="0">
                        <a:effectLst/>
                        <a:latin typeface="Calibri"/>
                        <a:ea typeface="Calibri"/>
                        <a:cs typeface="Times New Roman"/>
                      </a:endParaRPr>
                    </a:p>
                  </a:txBody>
                  <a:tcPr marL="57150" marR="57150" marT="57150" marB="57150" anchor="ctr"/>
                </a:tc>
              </a:tr>
              <a:tr h="1100582">
                <a:tc>
                  <a:txBody>
                    <a:bodyPr/>
                    <a:lstStyle/>
                    <a:p>
                      <a:pPr fontAlgn="base">
                        <a:lnSpc>
                          <a:spcPts val="1080"/>
                        </a:lnSpc>
                        <a:spcAft>
                          <a:spcPts val="0"/>
                        </a:spcAft>
                      </a:pPr>
                      <a:r>
                        <a:rPr lang="ru-RU" sz="1800" dirty="0">
                          <a:effectLst/>
                        </a:rPr>
                        <a:t>Бонусная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a:effectLst/>
                        </a:rPr>
                        <a:t>Для работников, от которых напрямую зависит уровень прибыли или доходов организации</a:t>
                      </a:r>
                      <a:endParaRPr lang="ru-RU" sz="170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Работники напрямую заинтересованы в повышении выручки или прибыли организации</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Не всегда рост выручки и прибыли напрямую зависит от работника</a:t>
                      </a:r>
                      <a:endParaRPr lang="ru-RU" sz="1700" dirty="0">
                        <a:effectLst/>
                        <a:latin typeface="Calibri"/>
                        <a:ea typeface="Calibri"/>
                        <a:cs typeface="Times New Roman"/>
                      </a:endParaRPr>
                    </a:p>
                  </a:txBody>
                  <a:tcPr marL="57150" marR="57150" marT="57150" marB="57150" anchor="ctr"/>
                </a:tc>
              </a:tr>
              <a:tr h="1238545">
                <a:tc>
                  <a:txBody>
                    <a:bodyPr/>
                    <a:lstStyle/>
                    <a:p>
                      <a:pPr fontAlgn="base">
                        <a:lnSpc>
                          <a:spcPts val="1080"/>
                        </a:lnSpc>
                        <a:spcAft>
                          <a:spcPts val="0"/>
                        </a:spcAft>
                      </a:pPr>
                      <a:r>
                        <a:rPr lang="ru-RU" sz="1800" dirty="0">
                          <a:effectLst/>
                        </a:rPr>
                        <a:t>Бестарифная</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Для специалистов, работающих в группе и выполняющих сходные функции</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Члены группы заинтересованы в повышении зарплаты, а значит, коллективный труд становится более эффективным</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Сложно оценить вклад каждого участника группы. Может иметь место «уравниловка»</a:t>
                      </a:r>
                      <a:endParaRPr lang="ru-RU" sz="1700" dirty="0">
                        <a:effectLst/>
                        <a:latin typeface="Calibri"/>
                        <a:ea typeface="Calibri"/>
                        <a:cs typeface="Times New Roman"/>
                      </a:endParaRPr>
                    </a:p>
                  </a:txBody>
                  <a:tcPr marL="57150" marR="57150" marT="57150" marB="57150" anchor="ctr"/>
                </a:tc>
              </a:tr>
            </a:tbl>
          </a:graphicData>
        </a:graphic>
      </p:graphicFrame>
    </p:spTree>
    <p:extLst>
      <p:ext uri="{BB962C8B-B14F-4D97-AF65-F5344CB8AC3E}">
        <p14:creationId xmlns:p14="http://schemas.microsoft.com/office/powerpoint/2010/main" val="351461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504056"/>
          </a:xfrm>
        </p:spPr>
        <p:txBody>
          <a:bodyPr>
            <a:normAutofit fontScale="90000"/>
          </a:bodyPr>
          <a:lstStyle/>
          <a:p>
            <a:r>
              <a:rPr lang="ru-RU" sz="2800" dirty="0">
                <a:solidFill>
                  <a:srgbClr val="FF0000"/>
                </a:solidFill>
              </a:rPr>
              <a:t>Сравниваем существующие системы оплаты труда</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64247180"/>
              </p:ext>
            </p:extLst>
          </p:nvPr>
        </p:nvGraphicFramePr>
        <p:xfrm>
          <a:off x="971600" y="980728"/>
          <a:ext cx="7560840" cy="5207000"/>
        </p:xfrm>
        <a:graphic>
          <a:graphicData uri="http://schemas.openxmlformats.org/drawingml/2006/table">
            <a:tbl>
              <a:tblPr firstRow="1" firstCol="1" bandRow="1">
                <a:tableStyleId>{5C22544A-7EE6-4342-B048-85BDC9FD1C3A}</a:tableStyleId>
              </a:tblPr>
              <a:tblGrid>
                <a:gridCol w="1503045"/>
                <a:gridCol w="1593299"/>
                <a:gridCol w="2304256"/>
                <a:gridCol w="2160240"/>
              </a:tblGrid>
              <a:tr h="635832">
                <a:tc>
                  <a:txBody>
                    <a:bodyPr/>
                    <a:lstStyle/>
                    <a:p>
                      <a:pPr algn="ctr" fontAlgn="base">
                        <a:lnSpc>
                          <a:spcPts val="1080"/>
                        </a:lnSpc>
                        <a:spcAft>
                          <a:spcPts val="0"/>
                        </a:spcAft>
                      </a:pPr>
                      <a:r>
                        <a:rPr lang="ru-RU" sz="1800" dirty="0">
                          <a:effectLst/>
                        </a:rPr>
                        <a:t>Система оплаты труда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Для каких категорий работников может применяться</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Преимущества</a:t>
                      </a:r>
                      <a:endParaRPr lang="ru-RU" sz="1800" dirty="0">
                        <a:effectLst/>
                        <a:latin typeface="Calibri"/>
                        <a:ea typeface="Calibri"/>
                        <a:cs typeface="Times New Roman"/>
                      </a:endParaRPr>
                    </a:p>
                  </a:txBody>
                  <a:tcPr marL="57150" marR="57150" marT="57150" marB="57150" anchor="ctr"/>
                </a:tc>
                <a:tc>
                  <a:txBody>
                    <a:bodyPr/>
                    <a:lstStyle/>
                    <a:p>
                      <a:pPr algn="ctr" fontAlgn="base">
                        <a:lnSpc>
                          <a:spcPts val="1080"/>
                        </a:lnSpc>
                        <a:spcAft>
                          <a:spcPts val="0"/>
                        </a:spcAft>
                      </a:pPr>
                      <a:r>
                        <a:rPr lang="ru-RU" sz="1800" dirty="0">
                          <a:effectLst/>
                        </a:rPr>
                        <a:t>Недостатки</a:t>
                      </a:r>
                      <a:endParaRPr lang="ru-RU" sz="1800" dirty="0">
                        <a:effectLst/>
                        <a:latin typeface="Calibri"/>
                        <a:ea typeface="Calibri"/>
                        <a:cs typeface="Times New Roman"/>
                      </a:endParaRPr>
                    </a:p>
                  </a:txBody>
                  <a:tcPr marL="57150" marR="57150" marT="57150" marB="57150" anchor="ctr"/>
                </a:tc>
              </a:tr>
              <a:tr h="1301942">
                <a:tc>
                  <a:txBody>
                    <a:bodyPr/>
                    <a:lstStyle/>
                    <a:p>
                      <a:pPr fontAlgn="base">
                        <a:lnSpc>
                          <a:spcPts val="1080"/>
                        </a:lnSpc>
                        <a:spcAft>
                          <a:spcPts val="0"/>
                        </a:spcAft>
                      </a:pPr>
                      <a:r>
                        <a:rPr lang="ru-RU" sz="1800" dirty="0">
                          <a:effectLst/>
                        </a:rPr>
                        <a:t>Оплата труда на комиссионной основе</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Для работников, от которых напрямую зависят доходы организации</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бонусной системы оплаты труда. Чем выше полученные доходы, тем выше заработная плата. Работник сам может приблизительно рассчитать свою зарплату</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бонусной системы оплаты труда</a:t>
                      </a:r>
                      <a:endParaRPr lang="ru-RU" sz="1700" dirty="0">
                        <a:effectLst/>
                        <a:latin typeface="Calibri"/>
                        <a:ea typeface="Calibri"/>
                        <a:cs typeface="Times New Roman"/>
                      </a:endParaRPr>
                    </a:p>
                  </a:txBody>
                  <a:tcPr marL="57150" marR="57150" marT="57150" marB="57150" anchor="ctr"/>
                </a:tc>
              </a:tr>
              <a:tr h="1301942">
                <a:tc>
                  <a:txBody>
                    <a:bodyPr/>
                    <a:lstStyle/>
                    <a:p>
                      <a:pPr fontAlgn="base">
                        <a:lnSpc>
                          <a:spcPts val="1080"/>
                        </a:lnSpc>
                        <a:spcAft>
                          <a:spcPts val="0"/>
                        </a:spcAft>
                      </a:pPr>
                      <a:r>
                        <a:rPr lang="ru-RU" sz="1800" dirty="0">
                          <a:effectLst/>
                        </a:rPr>
                        <a:t>Система с групповым премированием</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a:effectLst/>
                        </a:rPr>
                        <a:t>Для специалистов, работающих в группе, объединенной для выполнения определенного проекта</a:t>
                      </a:r>
                      <a:endParaRPr lang="ru-RU" sz="170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бестарифной системы оплаты труда. Специалисты охотнее будут участвовать в новом проекте и помогать друг другу для скорейшего его завершения</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Те же, что и у бестарифной системы оплаты труда</a:t>
                      </a:r>
                      <a:endParaRPr lang="ru-RU" sz="1700" dirty="0">
                        <a:effectLst/>
                        <a:latin typeface="Calibri"/>
                        <a:ea typeface="Calibri"/>
                        <a:cs typeface="Times New Roman"/>
                      </a:endParaRPr>
                    </a:p>
                  </a:txBody>
                  <a:tcPr marL="57150" marR="57150" marT="57150" marB="57150" anchor="ctr"/>
                </a:tc>
              </a:tr>
              <a:tr h="1301942">
                <a:tc>
                  <a:txBody>
                    <a:bodyPr/>
                    <a:lstStyle/>
                    <a:p>
                      <a:pPr fontAlgn="base">
                        <a:lnSpc>
                          <a:spcPts val="1080"/>
                        </a:lnSpc>
                        <a:spcAft>
                          <a:spcPts val="0"/>
                        </a:spcAft>
                      </a:pPr>
                      <a:r>
                        <a:rPr lang="ru-RU" sz="1800" dirty="0">
                          <a:effectLst/>
                        </a:rPr>
                        <a:t>Оплата труда с премиями за знания и компетенцию</a:t>
                      </a:r>
                      <a:endParaRPr lang="ru-RU" sz="18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Для специалистов, работа которых требует специальных знаний, навыков и высокого уровня профессионализма</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a:effectLst/>
                        </a:rPr>
                        <a:t>Специалисты материально заинтересованы в повышении профессионального уровня</a:t>
                      </a:r>
                      <a:endParaRPr lang="ru-RU" sz="1700" dirty="0">
                        <a:effectLst/>
                        <a:latin typeface="Calibri"/>
                        <a:ea typeface="Calibri"/>
                        <a:cs typeface="Times New Roman"/>
                      </a:endParaRPr>
                    </a:p>
                  </a:txBody>
                  <a:tcPr marL="57150" marR="57150" marT="57150" marB="57150" anchor="ctr"/>
                </a:tc>
                <a:tc>
                  <a:txBody>
                    <a:bodyPr/>
                    <a:lstStyle/>
                    <a:p>
                      <a:pPr fontAlgn="base">
                        <a:lnSpc>
                          <a:spcPts val="1080"/>
                        </a:lnSpc>
                        <a:spcAft>
                          <a:spcPts val="0"/>
                        </a:spcAft>
                      </a:pPr>
                      <a:r>
                        <a:rPr lang="ru-RU" sz="1700" dirty="0" smtClean="0">
                          <a:effectLst/>
                        </a:rPr>
                        <a:t>Не всегда компетенция и знания совпадают с эффективной работой</a:t>
                      </a:r>
                      <a:endParaRPr lang="ru-RU" sz="1700" dirty="0">
                        <a:effectLst/>
                        <a:latin typeface="+mn-lt"/>
                        <a:ea typeface="Calibri"/>
                        <a:cs typeface="Times New Roman"/>
                      </a:endParaRPr>
                    </a:p>
                  </a:txBody>
                  <a:tcPr marL="57150" marR="57150" marT="57150" marB="57150" anchor="ctr"/>
                </a:tc>
              </a:tr>
            </a:tbl>
          </a:graphicData>
        </a:graphic>
      </p:graphicFrame>
    </p:spTree>
    <p:extLst>
      <p:ext uri="{BB962C8B-B14F-4D97-AF65-F5344CB8AC3E}">
        <p14:creationId xmlns:p14="http://schemas.microsoft.com/office/powerpoint/2010/main" val="349479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a:bodyPr>
          <a:lstStyle/>
          <a:p>
            <a:pPr algn="r"/>
            <a:r>
              <a:rPr lang="ru-RU" sz="2800" b="1" dirty="0" smtClean="0">
                <a:solidFill>
                  <a:srgbClr val="FF0000"/>
                </a:solidFill>
              </a:rPr>
              <a:t>Выбираем комплексную систему оплаты труда</a:t>
            </a:r>
            <a:endParaRPr lang="ru-RU" sz="2800" b="1" dirty="0">
              <a:solidFill>
                <a:srgbClr val="FF0000"/>
              </a:solidFill>
            </a:endParaRPr>
          </a:p>
        </p:txBody>
      </p:sp>
      <p:sp>
        <p:nvSpPr>
          <p:cNvPr id="5" name="Объект 4"/>
          <p:cNvSpPr>
            <a:spLocks noGrp="1"/>
          </p:cNvSpPr>
          <p:nvPr>
            <p:ph idx="1"/>
          </p:nvPr>
        </p:nvSpPr>
        <p:spPr>
          <a:xfrm>
            <a:off x="457200" y="1196752"/>
            <a:ext cx="8229600" cy="4929411"/>
          </a:xfrm>
        </p:spPr>
        <p:txBody>
          <a:bodyPr>
            <a:normAutofit fontScale="92500" lnSpcReduction="10000"/>
          </a:bodyPr>
          <a:lstStyle/>
          <a:p>
            <a:pPr algn="just" fontAlgn="base"/>
            <a:r>
              <a:rPr lang="ru-RU" b="1" dirty="0"/>
              <a:t>Каждая организация выбирает систему оплаты труда исходя из своих потребностей. Однако есть несколько правил, которые пригодятся любой фирме. </a:t>
            </a:r>
            <a:endParaRPr lang="ru-RU" b="1" dirty="0" smtClean="0"/>
          </a:p>
          <a:p>
            <a:pPr algn="just" fontAlgn="base"/>
            <a:r>
              <a:rPr lang="ru-RU" b="1" dirty="0" smtClean="0"/>
              <a:t>Обычно </a:t>
            </a:r>
            <a:r>
              <a:rPr lang="ru-RU" b="1" dirty="0"/>
              <a:t>систему оплаты труда выбирают, пока не началась деятельность. Если фирма уже работает, а ранее установленная система оплаты труда неэффективна, ее можно изменить.</a:t>
            </a:r>
          </a:p>
          <a:p>
            <a:pPr algn="just" fontAlgn="base"/>
            <a:r>
              <a:rPr lang="ru-RU" b="1" dirty="0"/>
              <a:t>Итак, выбор системы оплаты труда можно разбить на следующие этапы.</a:t>
            </a:r>
          </a:p>
          <a:p>
            <a:endParaRPr lang="ru-RU" dirty="0"/>
          </a:p>
        </p:txBody>
      </p:sp>
    </p:spTree>
    <p:extLst>
      <p:ext uri="{BB962C8B-B14F-4D97-AF65-F5344CB8AC3E}">
        <p14:creationId xmlns:p14="http://schemas.microsoft.com/office/powerpoint/2010/main" val="2114310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800" dirty="0" smtClean="0">
                <a:solidFill>
                  <a:srgbClr val="FF0000"/>
                </a:solidFill>
              </a:rPr>
              <a:t>Этапы создания комплексной </a:t>
            </a:r>
            <a:r>
              <a:rPr lang="ru-RU" sz="2800" dirty="0">
                <a:solidFill>
                  <a:srgbClr val="FF0000"/>
                </a:solidFill>
              </a:rPr>
              <a:t>систему оплаты труда</a:t>
            </a:r>
            <a:endParaRPr lang="ru-RU" sz="2800" dirty="0"/>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72816"/>
            <a:ext cx="4038600" cy="3672408"/>
          </a:xfrm>
        </p:spPr>
      </p:pic>
      <p:sp>
        <p:nvSpPr>
          <p:cNvPr id="4" name="Объект 3"/>
          <p:cNvSpPr>
            <a:spLocks noGrp="1"/>
          </p:cNvSpPr>
          <p:nvPr>
            <p:ph sz="half" idx="2"/>
          </p:nvPr>
        </p:nvSpPr>
        <p:spPr>
          <a:xfrm>
            <a:off x="4648200" y="1052736"/>
            <a:ext cx="4038600" cy="5073427"/>
          </a:xfrm>
        </p:spPr>
        <p:txBody>
          <a:bodyPr>
            <a:normAutofit fontScale="92500"/>
          </a:bodyPr>
          <a:lstStyle/>
          <a:p>
            <a:pPr marL="0" indent="0">
              <a:buNone/>
            </a:pPr>
            <a:r>
              <a:rPr lang="ru-RU" b="1" i="1" u="sng" dirty="0">
                <a:solidFill>
                  <a:srgbClr val="0070C0"/>
                </a:solidFill>
              </a:rPr>
              <a:t>1. Создается рабочая группа</a:t>
            </a:r>
            <a:r>
              <a:rPr lang="ru-RU" dirty="0"/>
              <a:t>, которая будет оценивать эффективность различных систем оплаты труда для разных категорий работников. Это позволяет избежать субъективных мнений в отличие от ситуации, когда оценку производит единственный специалист.</a:t>
            </a:r>
          </a:p>
          <a:p>
            <a:pPr marL="0" indent="0">
              <a:buNone/>
            </a:pPr>
            <a:endParaRPr lang="ru-RU" dirty="0"/>
          </a:p>
        </p:txBody>
      </p:sp>
    </p:spTree>
    <p:extLst>
      <p:ext uri="{BB962C8B-B14F-4D97-AF65-F5344CB8AC3E}">
        <p14:creationId xmlns:p14="http://schemas.microsoft.com/office/powerpoint/2010/main" val="2760234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648072"/>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8585" y="1845267"/>
            <a:ext cx="4035829" cy="4035829"/>
          </a:xfrm>
        </p:spPr>
      </p:pic>
      <p:sp>
        <p:nvSpPr>
          <p:cNvPr id="4" name="Объект 3"/>
          <p:cNvSpPr>
            <a:spLocks noGrp="1"/>
          </p:cNvSpPr>
          <p:nvPr>
            <p:ph sz="half" idx="2"/>
          </p:nvPr>
        </p:nvSpPr>
        <p:spPr>
          <a:xfrm>
            <a:off x="4648200" y="1052736"/>
            <a:ext cx="4038600" cy="5073427"/>
          </a:xfrm>
        </p:spPr>
        <p:txBody>
          <a:bodyPr>
            <a:normAutofit fontScale="92500" lnSpcReduction="20000"/>
          </a:bodyPr>
          <a:lstStyle/>
          <a:p>
            <a:pPr marL="0" indent="0" fontAlgn="base">
              <a:buNone/>
            </a:pPr>
            <a:r>
              <a:rPr lang="ru-RU" b="1" i="1" u="sng" dirty="0">
                <a:solidFill>
                  <a:srgbClr val="0070C0"/>
                </a:solidFill>
              </a:rPr>
              <a:t>2. Персонал организации распределяется по группам, </a:t>
            </a:r>
            <a:r>
              <a:rPr lang="ru-RU" dirty="0"/>
              <a:t>для которых устанавливается система оплаты труда.</a:t>
            </a:r>
          </a:p>
          <a:p>
            <a:pPr marL="0" indent="0" fontAlgn="base">
              <a:buNone/>
            </a:pPr>
            <a:endParaRPr lang="ru-RU" dirty="0" smtClean="0"/>
          </a:p>
          <a:p>
            <a:pPr marL="0" indent="0" fontAlgn="base">
              <a:buNone/>
            </a:pPr>
            <a:r>
              <a:rPr lang="ru-RU" dirty="0" smtClean="0"/>
              <a:t>Нужно </a:t>
            </a:r>
            <a:r>
              <a:rPr lang="ru-RU" dirty="0"/>
              <a:t>сделать выбор: либо в организации будет применяться единая система оплаты труда, либо для различных категорий работников будут установлены разные системы.</a:t>
            </a:r>
          </a:p>
          <a:p>
            <a:endParaRPr lang="ru-RU" dirty="0"/>
          </a:p>
        </p:txBody>
      </p:sp>
    </p:spTree>
    <p:extLst>
      <p:ext uri="{BB962C8B-B14F-4D97-AF65-F5344CB8AC3E}">
        <p14:creationId xmlns:p14="http://schemas.microsoft.com/office/powerpoint/2010/main" val="626975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sp>
        <p:nvSpPr>
          <p:cNvPr id="3" name="Объект 2"/>
          <p:cNvSpPr>
            <a:spLocks noGrp="1"/>
          </p:cNvSpPr>
          <p:nvPr>
            <p:ph idx="1"/>
          </p:nvPr>
        </p:nvSpPr>
        <p:spPr/>
        <p:txBody>
          <a:bodyPr>
            <a:normAutofit fontScale="92500" lnSpcReduction="20000"/>
          </a:bodyPr>
          <a:lstStyle/>
          <a:p>
            <a:pPr fontAlgn="base"/>
            <a:r>
              <a:rPr lang="ru-RU" dirty="0"/>
              <a:t>Если выбран второй вариант, всех работников организации нужно разделить на группы. Принцип деления такой: в одну группу попадают работники, которые оказывают одинаковое влияние на результаты организации или на успехи других специалистов.</a:t>
            </a:r>
          </a:p>
          <a:p>
            <a:pPr fontAlgn="base"/>
            <a:r>
              <a:rPr lang="ru-RU" dirty="0"/>
              <a:t>Можно пойти по более простому пути и рассматривать персонал не по специальным группам, а по отделам и подразделениям, если это возможно.</a:t>
            </a:r>
          </a:p>
          <a:p>
            <a:endParaRPr lang="ru-RU" dirty="0"/>
          </a:p>
        </p:txBody>
      </p:sp>
    </p:spTree>
    <p:extLst>
      <p:ext uri="{BB962C8B-B14F-4D97-AF65-F5344CB8AC3E}">
        <p14:creationId xmlns:p14="http://schemas.microsoft.com/office/powerpoint/2010/main" val="16731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algn="r"/>
            <a:r>
              <a:rPr lang="ru-RU" sz="2200" b="1" dirty="0" smtClean="0">
                <a:solidFill>
                  <a:srgbClr val="FF0000"/>
                </a:solidFill>
              </a:rPr>
              <a:t/>
            </a:r>
            <a:br>
              <a:rPr lang="ru-RU" sz="2200" b="1" dirty="0" smtClean="0">
                <a:solidFill>
                  <a:srgbClr val="FF0000"/>
                </a:solidFill>
              </a:rPr>
            </a:br>
            <a:r>
              <a:rPr lang="ru-RU" sz="2200" b="1" dirty="0" smtClean="0">
                <a:solidFill>
                  <a:srgbClr val="FF0000"/>
                </a:solidFill>
              </a:rPr>
              <a:t/>
            </a:r>
            <a:br>
              <a:rPr lang="ru-RU" sz="2200" b="1" dirty="0" smtClean="0">
                <a:solidFill>
                  <a:srgbClr val="FF0000"/>
                </a:solidFill>
              </a:rPr>
            </a:br>
            <a:r>
              <a:rPr lang="ru-RU" sz="2200" b="1" dirty="0" smtClean="0">
                <a:solidFill>
                  <a:srgbClr val="FF0000"/>
                </a:solidFill>
              </a:rPr>
              <a:t>Построение </a:t>
            </a:r>
            <a:r>
              <a:rPr lang="ru-RU" sz="2200" b="1" dirty="0">
                <a:solidFill>
                  <a:srgbClr val="FF0000"/>
                </a:solidFill>
              </a:rPr>
              <a:t>комплексных программ оплаты труда</a:t>
            </a:r>
            <a:r>
              <a:rPr lang="ru-RU" dirty="0">
                <a:solidFill>
                  <a:srgbClr val="FF0000"/>
                </a:solidFill>
              </a:rPr>
              <a:t/>
            </a:r>
            <a:br>
              <a:rPr lang="ru-RU" dirty="0">
                <a:solidFill>
                  <a:srgbClr val="FF0000"/>
                </a:solidFill>
              </a:rPr>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100367383"/>
              </p:ext>
            </p:extLst>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50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2132856"/>
            <a:ext cx="4038600" cy="3240360"/>
          </a:xfrm>
        </p:spPr>
      </p:pic>
      <p:sp>
        <p:nvSpPr>
          <p:cNvPr id="4" name="Объект 3"/>
          <p:cNvSpPr>
            <a:spLocks noGrp="1"/>
          </p:cNvSpPr>
          <p:nvPr>
            <p:ph sz="half" idx="2"/>
          </p:nvPr>
        </p:nvSpPr>
        <p:spPr/>
        <p:txBody>
          <a:bodyPr/>
          <a:lstStyle/>
          <a:p>
            <a:pPr marL="0" indent="0">
              <a:buNone/>
            </a:pPr>
            <a:endParaRPr lang="ru-RU" b="1" i="1" u="sng" dirty="0" smtClean="0">
              <a:solidFill>
                <a:srgbClr val="0070C0"/>
              </a:solidFill>
            </a:endParaRPr>
          </a:p>
          <a:p>
            <a:pPr marL="0" indent="0">
              <a:buNone/>
            </a:pPr>
            <a:r>
              <a:rPr lang="ru-RU" b="1" i="1" u="sng" dirty="0" smtClean="0">
                <a:solidFill>
                  <a:srgbClr val="0070C0"/>
                </a:solidFill>
              </a:rPr>
              <a:t>3</a:t>
            </a:r>
            <a:r>
              <a:rPr lang="ru-RU" b="1" i="1" u="sng" dirty="0">
                <a:solidFill>
                  <a:srgbClr val="0070C0"/>
                </a:solidFill>
              </a:rPr>
              <a:t>. Определяется сфера ответственности каждой группы персонала.</a:t>
            </a:r>
          </a:p>
          <a:p>
            <a:endParaRPr lang="ru-RU" dirty="0"/>
          </a:p>
        </p:txBody>
      </p:sp>
    </p:spTree>
    <p:extLst>
      <p:ext uri="{BB962C8B-B14F-4D97-AF65-F5344CB8AC3E}">
        <p14:creationId xmlns:p14="http://schemas.microsoft.com/office/powerpoint/2010/main" val="86482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sp>
        <p:nvSpPr>
          <p:cNvPr id="3" name="Объект 2"/>
          <p:cNvSpPr>
            <a:spLocks noGrp="1"/>
          </p:cNvSpPr>
          <p:nvPr>
            <p:ph idx="1"/>
          </p:nvPr>
        </p:nvSpPr>
        <p:spPr>
          <a:xfrm>
            <a:off x="457200" y="1052736"/>
            <a:ext cx="8229600" cy="5073427"/>
          </a:xfrm>
        </p:spPr>
        <p:txBody>
          <a:bodyPr>
            <a:normAutofit fontScale="77500" lnSpcReduction="20000"/>
          </a:bodyPr>
          <a:lstStyle/>
          <a:p>
            <a:r>
              <a:rPr lang="ru-RU" dirty="0"/>
              <a:t>На этом этапе руководству организации нужно решить такой вопрос: </a:t>
            </a:r>
            <a:r>
              <a:rPr lang="ru-RU" b="1" i="1" dirty="0">
                <a:solidFill>
                  <a:srgbClr val="0070C0"/>
                </a:solidFill>
              </a:rPr>
              <a:t>за какие показатели — расходы, выручку, прибыль и т. д</a:t>
            </a:r>
            <a:r>
              <a:rPr lang="ru-RU" i="1" dirty="0">
                <a:solidFill>
                  <a:srgbClr val="0070C0"/>
                </a:solidFill>
              </a:rPr>
              <a:t>. </a:t>
            </a:r>
            <a:r>
              <a:rPr lang="ru-RU" i="1" dirty="0"/>
              <a:t>— </a:t>
            </a:r>
            <a:r>
              <a:rPr lang="ru-RU" dirty="0"/>
              <a:t>может отвечать каждая группа персонала. </a:t>
            </a:r>
            <a:endParaRPr lang="ru-RU" dirty="0" smtClean="0"/>
          </a:p>
          <a:p>
            <a:r>
              <a:rPr lang="ru-RU" dirty="0" smtClean="0"/>
              <a:t>Другими </a:t>
            </a:r>
            <a:r>
              <a:rPr lang="ru-RU" dirty="0"/>
              <a:t>словами, нужно понять, может ли работа персонала изменить величину расходов, доходов или прибыли организации</a:t>
            </a:r>
            <a:r>
              <a:rPr lang="ru-RU" dirty="0" smtClean="0"/>
              <a:t>.</a:t>
            </a:r>
          </a:p>
          <a:p>
            <a:r>
              <a:rPr lang="ru-RU" dirty="0" smtClean="0"/>
              <a:t>Если </a:t>
            </a:r>
            <a:r>
              <a:rPr lang="ru-RU" i="1" dirty="0">
                <a:solidFill>
                  <a:srgbClr val="0070C0"/>
                </a:solidFill>
              </a:rPr>
              <a:t>персонал напрямую не отвечает за финансовые </a:t>
            </a:r>
            <a:r>
              <a:rPr lang="ru-RU" dirty="0"/>
              <a:t>результаты организации, то для этой группы можно </a:t>
            </a:r>
            <a:r>
              <a:rPr lang="ru-RU" b="1" i="1" dirty="0">
                <a:solidFill>
                  <a:srgbClr val="0070C0"/>
                </a:solidFill>
              </a:rPr>
              <a:t>ввести специальные показатели ответственности. </a:t>
            </a:r>
            <a:r>
              <a:rPr lang="ru-RU" dirty="0"/>
              <a:t>Например, </a:t>
            </a:r>
            <a:r>
              <a:rPr lang="ru-RU" b="1" dirty="0" smtClean="0"/>
              <a:t>финансовый </a:t>
            </a:r>
            <a:r>
              <a:rPr lang="ru-RU" b="1" dirty="0"/>
              <a:t>отдел</a:t>
            </a:r>
            <a:r>
              <a:rPr lang="ru-RU" dirty="0"/>
              <a:t> может отвечать за снижение дебиторской задолженности, </a:t>
            </a:r>
            <a:r>
              <a:rPr lang="ru-RU" b="1" dirty="0"/>
              <a:t>юридический отдел </a:t>
            </a:r>
            <a:r>
              <a:rPr lang="ru-RU" dirty="0"/>
              <a:t>— за улучшение сальдо полученных и уплаченных штрафов и т. д.</a:t>
            </a:r>
          </a:p>
          <a:p>
            <a:endParaRPr lang="ru-RU" dirty="0"/>
          </a:p>
        </p:txBody>
      </p:sp>
    </p:spTree>
    <p:extLst>
      <p:ext uri="{BB962C8B-B14F-4D97-AF65-F5344CB8AC3E}">
        <p14:creationId xmlns:p14="http://schemas.microsoft.com/office/powerpoint/2010/main" val="327692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916832"/>
            <a:ext cx="4051548" cy="3816424"/>
          </a:xfrm>
        </p:spPr>
      </p:pic>
      <p:sp>
        <p:nvSpPr>
          <p:cNvPr id="4" name="Объект 3"/>
          <p:cNvSpPr>
            <a:spLocks noGrp="1"/>
          </p:cNvSpPr>
          <p:nvPr>
            <p:ph sz="half" idx="2"/>
          </p:nvPr>
        </p:nvSpPr>
        <p:spPr>
          <a:xfrm>
            <a:off x="4644008" y="1556792"/>
            <a:ext cx="4038600" cy="4525963"/>
          </a:xfrm>
        </p:spPr>
        <p:txBody>
          <a:bodyPr/>
          <a:lstStyle/>
          <a:p>
            <a:pPr marL="0" indent="0">
              <a:buNone/>
            </a:pPr>
            <a:r>
              <a:rPr lang="ru-RU" sz="3200" b="1" dirty="0"/>
              <a:t>4. В зависимости от сферы ответственности организация </a:t>
            </a:r>
            <a:r>
              <a:rPr lang="ru-RU" sz="3200" b="1" i="1" u="sng" dirty="0">
                <a:solidFill>
                  <a:srgbClr val="0070C0"/>
                </a:solidFill>
              </a:rPr>
              <a:t>выбирает несколько приемлемых систем оплаты труда для каждой группы.</a:t>
            </a:r>
          </a:p>
          <a:p>
            <a:endParaRPr lang="ru-RU" dirty="0"/>
          </a:p>
        </p:txBody>
      </p:sp>
    </p:spTree>
    <p:extLst>
      <p:ext uri="{BB962C8B-B14F-4D97-AF65-F5344CB8AC3E}">
        <p14:creationId xmlns:p14="http://schemas.microsoft.com/office/powerpoint/2010/main" val="523833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solidFill>
                  <a:srgbClr val="FF0000"/>
                </a:solidFill>
              </a:rPr>
              <a:t>Этапы создания комплексной систему оплаты труда</a:t>
            </a:r>
            <a:endParaRPr lang="ru-RU" sz="2000" dirty="0"/>
          </a:p>
        </p:txBody>
      </p:sp>
      <p:sp>
        <p:nvSpPr>
          <p:cNvPr id="3" name="Объект 2"/>
          <p:cNvSpPr>
            <a:spLocks noGrp="1"/>
          </p:cNvSpPr>
          <p:nvPr>
            <p:ph idx="1"/>
          </p:nvPr>
        </p:nvSpPr>
        <p:spPr>
          <a:xfrm>
            <a:off x="457200" y="1268760"/>
            <a:ext cx="8229600" cy="4857403"/>
          </a:xfrm>
        </p:spPr>
        <p:txBody>
          <a:bodyPr>
            <a:normAutofit lnSpcReduction="10000"/>
          </a:bodyPr>
          <a:lstStyle/>
          <a:p>
            <a:pPr marL="0" indent="0" algn="just">
              <a:buNone/>
            </a:pPr>
            <a:r>
              <a:rPr lang="ru-RU" dirty="0"/>
              <a:t>Например, если персонал может отвечать за </a:t>
            </a:r>
            <a:r>
              <a:rPr lang="ru-RU" b="1" dirty="0"/>
              <a:t>объем выручки или доходов</a:t>
            </a:r>
            <a:r>
              <a:rPr lang="ru-RU" dirty="0"/>
              <a:t>, оценивается возможность </a:t>
            </a:r>
            <a:r>
              <a:rPr lang="ru-RU" b="1" i="1" dirty="0">
                <a:solidFill>
                  <a:srgbClr val="0070C0"/>
                </a:solidFill>
              </a:rPr>
              <a:t>применения системы оплаты труда на комиссионной основе либо бонусной системы</a:t>
            </a:r>
            <a:r>
              <a:rPr lang="ru-RU" dirty="0"/>
              <a:t> и т. д. </a:t>
            </a:r>
            <a:endParaRPr lang="ru-RU" dirty="0" smtClean="0"/>
          </a:p>
          <a:p>
            <a:pPr marL="0" indent="0" algn="just">
              <a:buNone/>
            </a:pPr>
            <a:r>
              <a:rPr lang="ru-RU" dirty="0" smtClean="0"/>
              <a:t>Для </a:t>
            </a:r>
            <a:r>
              <a:rPr lang="ru-RU" dirty="0"/>
              <a:t>групп, которым </a:t>
            </a:r>
            <a:r>
              <a:rPr lang="ru-RU" b="1" dirty="0"/>
              <a:t>установлены специальные показатели</a:t>
            </a:r>
            <a:r>
              <a:rPr lang="ru-RU" dirty="0"/>
              <a:t>, можно предложить </a:t>
            </a:r>
            <a:r>
              <a:rPr lang="ru-RU" b="1" i="1" dirty="0">
                <a:solidFill>
                  <a:srgbClr val="0070C0"/>
                </a:solidFill>
              </a:rPr>
              <a:t>системы оплаты труда с премией за достижение определенного уровня этих показателей</a:t>
            </a:r>
            <a:r>
              <a:rPr lang="ru-RU" b="1" i="1" dirty="0" smtClean="0">
                <a:solidFill>
                  <a:srgbClr val="0070C0"/>
                </a:solidFill>
              </a:rPr>
              <a:t>.</a:t>
            </a:r>
            <a:endParaRPr lang="ru-RU" b="1" i="1" dirty="0">
              <a:solidFill>
                <a:srgbClr val="0070C0"/>
              </a:solidFill>
            </a:endParaRPr>
          </a:p>
        </p:txBody>
      </p:sp>
    </p:spTree>
    <p:extLst>
      <p:ext uri="{BB962C8B-B14F-4D97-AF65-F5344CB8AC3E}">
        <p14:creationId xmlns:p14="http://schemas.microsoft.com/office/powerpoint/2010/main" val="2100900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28800"/>
            <a:ext cx="4038600" cy="3723278"/>
          </a:xfrm>
        </p:spPr>
      </p:pic>
      <p:sp>
        <p:nvSpPr>
          <p:cNvPr id="4" name="Объект 3"/>
          <p:cNvSpPr>
            <a:spLocks noGrp="1"/>
          </p:cNvSpPr>
          <p:nvPr>
            <p:ph sz="half" idx="2"/>
          </p:nvPr>
        </p:nvSpPr>
        <p:spPr>
          <a:xfrm>
            <a:off x="4644008" y="908720"/>
            <a:ext cx="4038600" cy="5145435"/>
          </a:xfrm>
        </p:spPr>
        <p:txBody>
          <a:bodyPr>
            <a:normAutofit fontScale="92500" lnSpcReduction="20000"/>
          </a:bodyPr>
          <a:lstStyle/>
          <a:p>
            <a:pPr marL="0" indent="0">
              <a:buNone/>
            </a:pPr>
            <a:r>
              <a:rPr lang="ru-RU" sz="3000" b="1" i="1" u="sng" dirty="0">
                <a:solidFill>
                  <a:srgbClr val="0070C0"/>
                </a:solidFill>
              </a:rPr>
              <a:t>5. Оцениваются качественные показатели каждой из выбранных систем оплаты труда</a:t>
            </a:r>
            <a:r>
              <a:rPr lang="ru-RU" sz="3000" b="1" i="1" u="sng" dirty="0" smtClean="0">
                <a:solidFill>
                  <a:srgbClr val="0070C0"/>
                </a:solidFill>
              </a:rPr>
              <a:t>.</a:t>
            </a:r>
          </a:p>
          <a:p>
            <a:pPr marL="0" indent="0">
              <a:buNone/>
            </a:pPr>
            <a:endParaRPr lang="ru-RU" sz="3000" b="1" dirty="0"/>
          </a:p>
          <a:p>
            <a:pPr marL="0" indent="0">
              <a:buNone/>
            </a:pPr>
            <a:r>
              <a:rPr lang="ru-RU" sz="3000" b="1" dirty="0"/>
              <a:t>Например, как удобнее будет бухгалтеру начислять заработную плату или при какой системе оплаты труда работникам будет понятнее, от чего зависит сумма выплат.</a:t>
            </a:r>
          </a:p>
          <a:p>
            <a:endParaRPr lang="ru-RU" dirty="0"/>
          </a:p>
          <a:p>
            <a:endParaRPr lang="ru-RU" dirty="0"/>
          </a:p>
        </p:txBody>
      </p:sp>
    </p:spTree>
    <p:extLst>
      <p:ext uri="{BB962C8B-B14F-4D97-AF65-F5344CB8AC3E}">
        <p14:creationId xmlns:p14="http://schemas.microsoft.com/office/powerpoint/2010/main" val="3490835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340768"/>
            <a:ext cx="4038600" cy="4541713"/>
          </a:xfrm>
        </p:spPr>
      </p:pic>
      <p:sp>
        <p:nvSpPr>
          <p:cNvPr id="4" name="Объект 3"/>
          <p:cNvSpPr>
            <a:spLocks noGrp="1"/>
          </p:cNvSpPr>
          <p:nvPr>
            <p:ph sz="half" idx="2"/>
          </p:nvPr>
        </p:nvSpPr>
        <p:spPr>
          <a:xfrm>
            <a:off x="4648200" y="1052736"/>
            <a:ext cx="4038600" cy="5073427"/>
          </a:xfrm>
        </p:spPr>
        <p:txBody>
          <a:bodyPr>
            <a:normAutofit fontScale="85000" lnSpcReduction="20000"/>
          </a:bodyPr>
          <a:lstStyle/>
          <a:p>
            <a:pPr marL="0" indent="0">
              <a:buNone/>
            </a:pPr>
            <a:r>
              <a:rPr lang="ru-RU" sz="3200" b="1" i="1" u="sng" dirty="0">
                <a:solidFill>
                  <a:srgbClr val="0070C0"/>
                </a:solidFill>
              </a:rPr>
              <a:t>6. По пятибалльной шкале оцениваются выбранные для каждой группы работников системы оплаты труда</a:t>
            </a:r>
            <a:r>
              <a:rPr lang="ru-RU" sz="3200" b="1" i="1" u="sng" dirty="0" smtClean="0">
                <a:solidFill>
                  <a:srgbClr val="0070C0"/>
                </a:solidFill>
              </a:rPr>
              <a:t>.</a:t>
            </a:r>
          </a:p>
          <a:p>
            <a:pPr marL="0" indent="0">
              <a:buNone/>
            </a:pPr>
            <a:endParaRPr lang="ru-RU" sz="3200" b="1" dirty="0" smtClean="0"/>
          </a:p>
          <a:p>
            <a:pPr marL="0" indent="0">
              <a:buNone/>
            </a:pPr>
            <a:r>
              <a:rPr lang="ru-RU" sz="3200" b="1" dirty="0"/>
              <a:t>Каждая система оплаты труда анализируется с точки зрения соответствия специфике работы, сфере влияния и качественным показателям.</a:t>
            </a:r>
          </a:p>
          <a:p>
            <a:pPr marL="0" indent="0">
              <a:buNone/>
            </a:pPr>
            <a:endParaRPr lang="ru-RU" sz="3200" dirty="0"/>
          </a:p>
          <a:p>
            <a:endParaRPr lang="ru-RU" sz="3200" dirty="0"/>
          </a:p>
        </p:txBody>
      </p:sp>
    </p:spTree>
    <p:extLst>
      <p:ext uri="{BB962C8B-B14F-4D97-AF65-F5344CB8AC3E}">
        <p14:creationId xmlns:p14="http://schemas.microsoft.com/office/powerpoint/2010/main" val="2685764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772816"/>
            <a:ext cx="4038600" cy="3515319"/>
          </a:xfrm>
        </p:spPr>
      </p:pic>
      <p:sp>
        <p:nvSpPr>
          <p:cNvPr id="4" name="Объект 3"/>
          <p:cNvSpPr>
            <a:spLocks noGrp="1"/>
          </p:cNvSpPr>
          <p:nvPr>
            <p:ph sz="half" idx="2"/>
          </p:nvPr>
        </p:nvSpPr>
        <p:spPr>
          <a:xfrm>
            <a:off x="4648200" y="1124744"/>
            <a:ext cx="4038600" cy="5001419"/>
          </a:xfrm>
        </p:spPr>
        <p:txBody>
          <a:bodyPr>
            <a:normAutofit fontScale="85000" lnSpcReduction="10000"/>
          </a:bodyPr>
          <a:lstStyle/>
          <a:p>
            <a:pPr marL="0" indent="0">
              <a:buNone/>
            </a:pPr>
            <a:r>
              <a:rPr lang="ru-RU" b="1" i="1" u="sng" dirty="0">
                <a:solidFill>
                  <a:srgbClr val="0070C0"/>
                </a:solidFill>
              </a:rPr>
              <a:t>7. Выбираются системы оплаты труда с максимальными оценками.</a:t>
            </a:r>
          </a:p>
          <a:p>
            <a:pPr marL="0" indent="0">
              <a:buNone/>
            </a:pPr>
            <a:endParaRPr lang="ru-RU" b="1" dirty="0" smtClean="0"/>
          </a:p>
          <a:p>
            <a:pPr marL="0" indent="0">
              <a:buNone/>
            </a:pPr>
            <a:r>
              <a:rPr lang="ru-RU" b="1" dirty="0" smtClean="0"/>
              <a:t>Если </a:t>
            </a:r>
            <a:r>
              <a:rPr lang="ru-RU" b="1" dirty="0"/>
              <a:t>какая-либо система оплаты труда предусматривает одинаковые оценки, то руководитель отдела или подразделения должен принять решение: при какой системе управление персоналом будет наиболее эффективным.</a:t>
            </a:r>
          </a:p>
          <a:p>
            <a:endParaRPr lang="ru-RU" dirty="0"/>
          </a:p>
        </p:txBody>
      </p:sp>
    </p:spTree>
    <p:extLst>
      <p:ext uri="{BB962C8B-B14F-4D97-AF65-F5344CB8AC3E}">
        <p14:creationId xmlns:p14="http://schemas.microsoft.com/office/powerpoint/2010/main" val="198407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1800" dirty="0">
                <a:solidFill>
                  <a:srgbClr val="FF0000"/>
                </a:solidFill>
              </a:rPr>
              <a:t>Этапы создания комплексной систему оплаты труда</a:t>
            </a:r>
            <a:endParaRPr lang="ru-RU" sz="1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844823"/>
            <a:ext cx="3884240" cy="3363717"/>
          </a:xfrm>
        </p:spPr>
      </p:pic>
      <p:sp>
        <p:nvSpPr>
          <p:cNvPr id="4" name="Объект 3"/>
          <p:cNvSpPr>
            <a:spLocks noGrp="1"/>
          </p:cNvSpPr>
          <p:nvPr>
            <p:ph sz="half" idx="2"/>
          </p:nvPr>
        </p:nvSpPr>
        <p:spPr>
          <a:xfrm>
            <a:off x="4648200" y="1412776"/>
            <a:ext cx="4038600" cy="4713387"/>
          </a:xfrm>
        </p:spPr>
        <p:txBody>
          <a:bodyPr>
            <a:normAutofit fontScale="92500" lnSpcReduction="20000"/>
          </a:bodyPr>
          <a:lstStyle/>
          <a:p>
            <a:pPr marL="0" indent="0">
              <a:buNone/>
            </a:pPr>
            <a:r>
              <a:rPr lang="ru-RU" b="1" dirty="0"/>
              <a:t>8</a:t>
            </a:r>
            <a:r>
              <a:rPr lang="ru-RU" dirty="0"/>
              <a:t>. </a:t>
            </a:r>
            <a:r>
              <a:rPr lang="ru-RU" b="1" dirty="0"/>
              <a:t>Выбранные системы оплаты труда для каждой группы персонала </a:t>
            </a:r>
            <a:r>
              <a:rPr lang="ru-RU" b="1" i="1" u="sng" dirty="0">
                <a:solidFill>
                  <a:srgbClr val="0070C0"/>
                </a:solidFill>
              </a:rPr>
              <a:t>фиксируются в специальных документах: положениях, трудовых или коллективных договорах. </a:t>
            </a:r>
            <a:endParaRPr lang="ru-RU" b="1" i="1" u="sng" dirty="0" smtClean="0">
              <a:solidFill>
                <a:srgbClr val="0070C0"/>
              </a:solidFill>
            </a:endParaRPr>
          </a:p>
          <a:p>
            <a:pPr marL="0" indent="0">
              <a:buNone/>
            </a:pPr>
            <a:r>
              <a:rPr lang="ru-RU" b="1" dirty="0" smtClean="0"/>
              <a:t>Заметим</a:t>
            </a:r>
            <a:r>
              <a:rPr lang="ru-RU" b="1" dirty="0"/>
              <a:t>, что каждого работника необходимо ознакомить с выбранной для него системой оплаты труда.</a:t>
            </a:r>
          </a:p>
          <a:p>
            <a:endParaRPr lang="ru-RU" dirty="0"/>
          </a:p>
        </p:txBody>
      </p:sp>
    </p:spTree>
    <p:extLst>
      <p:ext uri="{BB962C8B-B14F-4D97-AF65-F5344CB8AC3E}">
        <p14:creationId xmlns:p14="http://schemas.microsoft.com/office/powerpoint/2010/main" val="4280791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000" dirty="0">
                <a:solidFill>
                  <a:srgbClr val="FF0000"/>
                </a:solidFill>
              </a:rPr>
              <a:t>Выбираем комплексную систему оплаты труда (Пример 1)</a:t>
            </a:r>
            <a:endParaRPr lang="ru-RU" sz="20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16832"/>
            <a:ext cx="3826768" cy="3672408"/>
          </a:xfrm>
        </p:spPr>
      </p:pic>
      <p:sp>
        <p:nvSpPr>
          <p:cNvPr id="4" name="Объект 3"/>
          <p:cNvSpPr>
            <a:spLocks noGrp="1"/>
          </p:cNvSpPr>
          <p:nvPr>
            <p:ph sz="half" idx="2"/>
          </p:nvPr>
        </p:nvSpPr>
        <p:spPr>
          <a:xfrm>
            <a:off x="4499992" y="1052736"/>
            <a:ext cx="4186808" cy="5256584"/>
          </a:xfrm>
        </p:spPr>
        <p:txBody>
          <a:bodyPr>
            <a:normAutofit fontScale="77500" lnSpcReduction="20000"/>
          </a:bodyPr>
          <a:lstStyle/>
          <a:p>
            <a:pPr marL="0" indent="0">
              <a:buNone/>
            </a:pPr>
            <a:r>
              <a:rPr lang="ru-RU" b="1" dirty="0"/>
              <a:t>Попробуем выбрать систему оплаты труда для небольшой организации.</a:t>
            </a:r>
          </a:p>
          <a:p>
            <a:pPr marL="0" indent="0" fontAlgn="base">
              <a:buNone/>
            </a:pPr>
            <a:r>
              <a:rPr lang="ru-RU" b="1" dirty="0">
                <a:solidFill>
                  <a:srgbClr val="FF0000"/>
                </a:solidFill>
              </a:rPr>
              <a:t>ПРИМЕР 1</a:t>
            </a:r>
          </a:p>
          <a:p>
            <a:pPr marL="0" indent="0" fontAlgn="base">
              <a:buNone/>
            </a:pPr>
            <a:r>
              <a:rPr lang="ru-RU" b="1" dirty="0">
                <a:solidFill>
                  <a:srgbClr val="0070C0"/>
                </a:solidFill>
              </a:rPr>
              <a:t>ООО «Красотка» — С</a:t>
            </a:r>
            <a:r>
              <a:rPr lang="ru-RU" b="1" dirty="0" smtClean="0">
                <a:solidFill>
                  <a:srgbClr val="0070C0"/>
                </a:solidFill>
              </a:rPr>
              <a:t>алон красоты.</a:t>
            </a:r>
          </a:p>
          <a:p>
            <a:pPr marL="0" indent="0" fontAlgn="base">
              <a:buNone/>
            </a:pPr>
            <a:r>
              <a:rPr lang="ru-RU" b="1" dirty="0" smtClean="0"/>
              <a:t>Планируемая </a:t>
            </a:r>
            <a:r>
              <a:rPr lang="ru-RU" b="1" dirty="0"/>
              <a:t>численность — 16 человек</a:t>
            </a:r>
            <a:r>
              <a:rPr lang="ru-RU" b="1" dirty="0" smtClean="0"/>
              <a:t>.</a:t>
            </a:r>
          </a:p>
          <a:p>
            <a:pPr marL="0" indent="0" fontAlgn="base">
              <a:buNone/>
            </a:pPr>
            <a:r>
              <a:rPr lang="ru-RU" b="1" dirty="0" smtClean="0"/>
              <a:t>Среди </a:t>
            </a:r>
            <a:r>
              <a:rPr lang="ru-RU" b="1" dirty="0"/>
              <a:t>них директор, главный бухгалтер, бухгалтер-кассир, 10 мастеров (парикмахеры и специалисты по маникюру и педикюру), уборщица и два охранника. </a:t>
            </a:r>
            <a:endParaRPr lang="ru-RU" b="1" dirty="0" smtClean="0"/>
          </a:p>
          <a:p>
            <a:pPr marL="0" indent="0" fontAlgn="base">
              <a:buNone/>
            </a:pPr>
            <a:r>
              <a:rPr lang="ru-RU" b="1" dirty="0" smtClean="0"/>
              <a:t>Необходимо </a:t>
            </a:r>
            <a:r>
              <a:rPr lang="ru-RU" b="1" dirty="0"/>
              <a:t>установить для </a:t>
            </a:r>
            <a:r>
              <a:rPr lang="ru-RU" b="1" dirty="0" smtClean="0"/>
              <a:t>Салона </a:t>
            </a:r>
            <a:r>
              <a:rPr lang="ru-RU" b="1" dirty="0"/>
              <a:t>наиболее приемлемые системы оплаты труда.</a:t>
            </a:r>
          </a:p>
          <a:p>
            <a:endParaRPr lang="ru-RU" dirty="0"/>
          </a:p>
        </p:txBody>
      </p:sp>
    </p:spTree>
    <p:extLst>
      <p:ext uri="{BB962C8B-B14F-4D97-AF65-F5344CB8AC3E}">
        <p14:creationId xmlns:p14="http://schemas.microsoft.com/office/powerpoint/2010/main" val="4131650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p:txBody>
          <a:bodyPr/>
          <a:lstStyle/>
          <a:p>
            <a:pPr marL="0" indent="0" algn="just">
              <a:buNone/>
            </a:pPr>
            <a:r>
              <a:rPr lang="ru-RU" dirty="0" smtClean="0"/>
              <a:t>    Начнем </a:t>
            </a:r>
            <a:r>
              <a:rPr lang="ru-RU" dirty="0"/>
              <a:t>с создания групп, для которых будут установлены системы оплаты труда. Единую систему оплаты труда в этом случае применять не целесообразно. </a:t>
            </a:r>
            <a:endParaRPr lang="ru-RU" dirty="0" smtClean="0"/>
          </a:p>
          <a:p>
            <a:pPr marL="0" indent="0" algn="just">
              <a:buNone/>
            </a:pPr>
            <a:r>
              <a:rPr lang="ru-RU" dirty="0"/>
              <a:t> </a:t>
            </a:r>
            <a:r>
              <a:rPr lang="ru-RU" dirty="0" smtClean="0"/>
              <a:t>  Для </a:t>
            </a:r>
            <a:r>
              <a:rPr lang="ru-RU" dirty="0"/>
              <a:t>каждой группы сразу же установим сферу ответственности.</a:t>
            </a:r>
          </a:p>
          <a:p>
            <a:endParaRPr lang="ru-RU" dirty="0"/>
          </a:p>
        </p:txBody>
      </p:sp>
    </p:spTree>
    <p:extLst>
      <p:ext uri="{BB962C8B-B14F-4D97-AF65-F5344CB8AC3E}">
        <p14:creationId xmlns:p14="http://schemas.microsoft.com/office/powerpoint/2010/main" val="216161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pPr algn="r"/>
            <a:r>
              <a:rPr lang="ru-RU" sz="2000" b="1" dirty="0">
                <a:solidFill>
                  <a:srgbClr val="FF0000"/>
                </a:solidFill>
              </a:rPr>
              <a:t>Построение комплексных программ оплаты труда</a:t>
            </a:r>
            <a:endParaRPr lang="ru-RU" sz="20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40768"/>
            <a:ext cx="4038600" cy="4536504"/>
          </a:xfrm>
        </p:spPr>
      </p:pic>
      <p:sp>
        <p:nvSpPr>
          <p:cNvPr id="4" name="Объект 3"/>
          <p:cNvSpPr>
            <a:spLocks noGrp="1"/>
          </p:cNvSpPr>
          <p:nvPr>
            <p:ph sz="half" idx="2"/>
          </p:nvPr>
        </p:nvSpPr>
        <p:spPr>
          <a:xfrm>
            <a:off x="4648200" y="1340768"/>
            <a:ext cx="4038600" cy="4785395"/>
          </a:xfrm>
        </p:spPr>
        <p:txBody>
          <a:bodyPr>
            <a:normAutofit fontScale="92500" lnSpcReduction="20000"/>
          </a:bodyPr>
          <a:lstStyle/>
          <a:p>
            <a:pPr marL="0" indent="0">
              <a:buNone/>
            </a:pPr>
            <a:r>
              <a:rPr lang="ru-RU" sz="3000" b="1" dirty="0"/>
              <a:t>Отрасли и рынки различаются между собой в вопросах оплаты труда. </a:t>
            </a:r>
            <a:endParaRPr lang="ru-RU" sz="3000" b="1" dirty="0" smtClean="0"/>
          </a:p>
          <a:p>
            <a:pPr marL="0" indent="0">
              <a:buNone/>
            </a:pPr>
            <a:r>
              <a:rPr lang="ru-RU" sz="3000" b="1" dirty="0" smtClean="0"/>
              <a:t>Однако </a:t>
            </a:r>
            <a:r>
              <a:rPr lang="ru-RU" sz="3000" b="1" dirty="0"/>
              <a:t>существуют базовые универсальные подходы к формированию системы оплаты труда, в том числе системы премирования, мотивационного механизма.</a:t>
            </a:r>
            <a:endParaRPr lang="ru-RU" sz="3000" dirty="0"/>
          </a:p>
          <a:p>
            <a:endParaRPr lang="ru-RU" dirty="0"/>
          </a:p>
        </p:txBody>
      </p:sp>
    </p:spTree>
    <p:extLst>
      <p:ext uri="{BB962C8B-B14F-4D97-AF65-F5344CB8AC3E}">
        <p14:creationId xmlns:p14="http://schemas.microsoft.com/office/powerpoint/2010/main" val="1681043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a:xfrm>
            <a:off x="457200" y="908720"/>
            <a:ext cx="8229600" cy="5217443"/>
          </a:xfrm>
        </p:spPr>
        <p:txBody>
          <a:bodyPr>
            <a:normAutofit fontScale="77500" lnSpcReduction="20000"/>
          </a:bodyPr>
          <a:lstStyle/>
          <a:p>
            <a:pPr fontAlgn="base"/>
            <a:r>
              <a:rPr lang="ru-RU" b="1" u="sng" dirty="0">
                <a:solidFill>
                  <a:srgbClr val="0070C0"/>
                </a:solidFill>
              </a:rPr>
              <a:t>В первую группу </a:t>
            </a:r>
            <a:r>
              <a:rPr lang="ru-RU" dirty="0" smtClean="0"/>
              <a:t>включим </a:t>
            </a:r>
            <a:r>
              <a:rPr lang="ru-RU" dirty="0"/>
              <a:t>мастеров по парикмахерским и прочим услугам, так как от их работы напрямую зависит выручка организации. Это и будет тот показатель, за который отвечают сотрудники, включенные в данную группу.</a:t>
            </a:r>
          </a:p>
          <a:p>
            <a:pPr fontAlgn="base"/>
            <a:r>
              <a:rPr lang="ru-RU" b="1" u="sng" dirty="0">
                <a:solidFill>
                  <a:srgbClr val="0070C0"/>
                </a:solidFill>
              </a:rPr>
              <a:t>Во вторую группу объединим </a:t>
            </a:r>
            <a:r>
              <a:rPr lang="ru-RU" dirty="0"/>
              <a:t>главного бухгалтера, бухгалтера-кассира, уборщицу и охранников. Эти специалисты напрямую не влияют на какие-либо показатели деятельности организации, и для них можно установить одну и ту же систему оплаты труда.</a:t>
            </a:r>
          </a:p>
          <a:p>
            <a:pPr fontAlgn="base"/>
            <a:r>
              <a:rPr lang="ru-RU" b="1" u="sng" dirty="0">
                <a:solidFill>
                  <a:srgbClr val="0070C0"/>
                </a:solidFill>
              </a:rPr>
              <a:t>К третьей группе </a:t>
            </a:r>
            <a:r>
              <a:rPr lang="ru-RU" dirty="0"/>
              <a:t>можно отнести директора. Поскольку в организации нет специалистов по маркетингу, рекламе и др., подразумевается, что эти функции будет выполнять директор. Следовательно, от эффективной работы директора зависит прибыль организации.</a:t>
            </a:r>
          </a:p>
          <a:p>
            <a:endParaRPr lang="ru-RU" dirty="0"/>
          </a:p>
        </p:txBody>
      </p:sp>
    </p:spTree>
    <p:extLst>
      <p:ext uri="{BB962C8B-B14F-4D97-AF65-F5344CB8AC3E}">
        <p14:creationId xmlns:p14="http://schemas.microsoft.com/office/powerpoint/2010/main" val="3697546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a:xfrm>
            <a:off x="457200" y="1124744"/>
            <a:ext cx="8229600" cy="5001419"/>
          </a:xfrm>
        </p:spPr>
        <p:txBody>
          <a:bodyPr/>
          <a:lstStyle/>
          <a:p>
            <a:pPr marL="0" indent="0">
              <a:buNone/>
            </a:pPr>
            <a:r>
              <a:rPr lang="ru-RU" dirty="0"/>
              <a:t>Для первой группы </a:t>
            </a:r>
            <a:r>
              <a:rPr lang="ru-RU" dirty="0" smtClean="0"/>
              <a:t>– </a:t>
            </a:r>
            <a:r>
              <a:rPr lang="ru-RU" b="1" dirty="0" smtClean="0"/>
              <a:t>мастера </a:t>
            </a:r>
            <a:r>
              <a:rPr lang="ru-RU" b="1" dirty="0"/>
              <a:t>по парикмахерским и прочим услугам</a:t>
            </a:r>
            <a:r>
              <a:rPr lang="ru-RU" b="1" dirty="0" smtClean="0"/>
              <a:t>,</a:t>
            </a:r>
            <a:r>
              <a:rPr lang="ru-RU" dirty="0" smtClean="0"/>
              <a:t> можно </a:t>
            </a:r>
            <a:r>
              <a:rPr lang="ru-RU" dirty="0"/>
              <a:t>выбрать оплату </a:t>
            </a:r>
            <a:r>
              <a:rPr lang="ru-RU" b="1" dirty="0"/>
              <a:t>труда </a:t>
            </a:r>
            <a:r>
              <a:rPr lang="ru-RU" b="1" i="1" dirty="0">
                <a:solidFill>
                  <a:srgbClr val="0070C0"/>
                </a:solidFill>
              </a:rPr>
              <a:t>на комиссионной основе или бонусную систему оплаты труда</a:t>
            </a:r>
            <a:r>
              <a:rPr lang="ru-RU" dirty="0"/>
              <a:t>, где премия напрямую зависит от полученной выручки</a:t>
            </a:r>
            <a:r>
              <a:rPr lang="ru-RU" dirty="0" smtClean="0"/>
              <a:t>.</a:t>
            </a:r>
          </a:p>
          <a:p>
            <a:pPr marL="0" indent="0">
              <a:buNone/>
            </a:pPr>
            <a:endParaRPr lang="ru-RU" dirty="0"/>
          </a:p>
          <a:p>
            <a:pPr marL="0" indent="0">
              <a:buNone/>
            </a:pPr>
            <a:r>
              <a:rPr lang="ru-RU" dirty="0" smtClean="0"/>
              <a:t> </a:t>
            </a:r>
            <a:r>
              <a:rPr lang="ru-RU" dirty="0"/>
              <a:t>Оценим эти системы.</a:t>
            </a:r>
          </a:p>
          <a:p>
            <a:endParaRPr lang="ru-RU" dirty="0"/>
          </a:p>
        </p:txBody>
      </p:sp>
    </p:spTree>
    <p:extLst>
      <p:ext uri="{BB962C8B-B14F-4D97-AF65-F5344CB8AC3E}">
        <p14:creationId xmlns:p14="http://schemas.microsoft.com/office/powerpoint/2010/main" val="3507971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a:bodyPr>
          <a:lstStyle/>
          <a:p>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sz="half" idx="1"/>
          </p:nvPr>
        </p:nvSpPr>
        <p:spPr>
          <a:xfrm>
            <a:off x="457200" y="836712"/>
            <a:ext cx="4038600" cy="5472608"/>
          </a:xfrm>
          <a:ln w="19050">
            <a:solidFill>
              <a:srgbClr val="FFC000"/>
            </a:solidFill>
          </a:ln>
        </p:spPr>
        <p:txBody>
          <a:bodyPr>
            <a:noAutofit/>
          </a:bodyPr>
          <a:lstStyle/>
          <a:p>
            <a:r>
              <a:rPr lang="ru-RU" sz="1800" b="1" u="sng" dirty="0">
                <a:solidFill>
                  <a:srgbClr val="0070C0"/>
                </a:solidFill>
              </a:rPr>
              <a:t>Если выберем оплату труда на комиссионной основе</a:t>
            </a:r>
            <a:r>
              <a:rPr lang="ru-RU" sz="1800" dirty="0"/>
              <a:t>, то специалисты будут заинтересованы в расширении клиентуры и увеличении выручки</a:t>
            </a:r>
            <a:r>
              <a:rPr lang="ru-RU" sz="1800" dirty="0" smtClean="0"/>
              <a:t>.</a:t>
            </a:r>
          </a:p>
          <a:p>
            <a:r>
              <a:rPr lang="ru-RU" sz="1800" dirty="0" smtClean="0"/>
              <a:t> </a:t>
            </a:r>
            <a:r>
              <a:rPr lang="ru-RU" sz="1800" dirty="0"/>
              <a:t>Однако количество клиентов не всегда зависит от качества работы мастера, особенно если парикмахерская только недавно открылась. </a:t>
            </a:r>
            <a:endParaRPr lang="ru-RU" sz="1800" dirty="0" smtClean="0"/>
          </a:p>
          <a:p>
            <a:r>
              <a:rPr lang="ru-RU" sz="1800" dirty="0" smtClean="0"/>
              <a:t>Поэтому </a:t>
            </a:r>
            <a:r>
              <a:rPr lang="ru-RU" sz="1800" dirty="0"/>
              <a:t>парикмахер должен получать какую-то заработную плату, что называется «за выход». При оплате труда на комиссионной основе такая возможность отсутствует, однако можно установить минимальный оклад. </a:t>
            </a:r>
            <a:r>
              <a:rPr lang="ru-RU" sz="1800" b="1" u="sng" dirty="0">
                <a:solidFill>
                  <a:srgbClr val="0070C0"/>
                </a:solidFill>
              </a:rPr>
              <a:t>Ставим этой системе оплаты труда оценку 4.</a:t>
            </a:r>
          </a:p>
          <a:p>
            <a:endParaRPr lang="ru-RU" sz="1800" dirty="0"/>
          </a:p>
        </p:txBody>
      </p:sp>
      <p:sp>
        <p:nvSpPr>
          <p:cNvPr id="4" name="Объект 3"/>
          <p:cNvSpPr>
            <a:spLocks noGrp="1"/>
          </p:cNvSpPr>
          <p:nvPr>
            <p:ph sz="half" idx="2"/>
          </p:nvPr>
        </p:nvSpPr>
        <p:spPr>
          <a:xfrm>
            <a:off x="4648200" y="836712"/>
            <a:ext cx="4038600" cy="5472608"/>
          </a:xfrm>
          <a:ln w="19050">
            <a:solidFill>
              <a:srgbClr val="FFC000"/>
            </a:solidFill>
          </a:ln>
        </p:spPr>
        <p:txBody>
          <a:bodyPr>
            <a:normAutofit fontScale="77500" lnSpcReduction="20000"/>
          </a:bodyPr>
          <a:lstStyle/>
          <a:p>
            <a:r>
              <a:rPr lang="ru-RU" b="1" u="sng" dirty="0">
                <a:solidFill>
                  <a:srgbClr val="0070C0"/>
                </a:solidFill>
              </a:rPr>
              <a:t>При бонусной системе оплаты труда</a:t>
            </a:r>
            <a:r>
              <a:rPr lang="ru-RU" dirty="0"/>
              <a:t> </a:t>
            </a:r>
            <a:r>
              <a:rPr lang="ru-RU" dirty="0" smtClean="0"/>
              <a:t> -            мастера </a:t>
            </a:r>
            <a:r>
              <a:rPr lang="ru-RU" dirty="0"/>
              <a:t>будут получать оклад за отработанное время и премию в виде процента от выручки. </a:t>
            </a:r>
            <a:endParaRPr lang="ru-RU" dirty="0" smtClean="0"/>
          </a:p>
          <a:p>
            <a:r>
              <a:rPr lang="ru-RU" dirty="0" smtClean="0"/>
              <a:t>Такая </a:t>
            </a:r>
            <a:r>
              <a:rPr lang="ru-RU" dirty="0"/>
              <a:t>система больше отвечает требованиям организации. </a:t>
            </a:r>
            <a:endParaRPr lang="ru-RU" dirty="0" smtClean="0"/>
          </a:p>
          <a:p>
            <a:pPr marL="0" indent="0">
              <a:buNone/>
            </a:pPr>
            <a:r>
              <a:rPr lang="ru-RU" b="1" dirty="0">
                <a:solidFill>
                  <a:srgbClr val="0070C0"/>
                </a:solidFill>
              </a:rPr>
              <a:t> </a:t>
            </a:r>
            <a:r>
              <a:rPr lang="ru-RU" b="1" dirty="0" smtClean="0">
                <a:solidFill>
                  <a:srgbClr val="0070C0"/>
                </a:solidFill>
              </a:rPr>
              <a:t>      </a:t>
            </a:r>
            <a:r>
              <a:rPr lang="ru-RU" b="1" u="sng" dirty="0" smtClean="0">
                <a:solidFill>
                  <a:srgbClr val="0070C0"/>
                </a:solidFill>
              </a:rPr>
              <a:t>Ставим </a:t>
            </a:r>
            <a:r>
              <a:rPr lang="ru-RU" b="1" u="sng" dirty="0">
                <a:solidFill>
                  <a:srgbClr val="0070C0"/>
                </a:solidFill>
              </a:rPr>
              <a:t>оценку 5.</a:t>
            </a:r>
          </a:p>
          <a:p>
            <a:endParaRPr lang="ru-RU" dirty="0" smtClean="0"/>
          </a:p>
          <a:p>
            <a:endParaRPr lang="ru-RU" dirty="0"/>
          </a:p>
          <a:p>
            <a:endParaRPr lang="ru-RU" dirty="0" smtClean="0"/>
          </a:p>
          <a:p>
            <a:endParaRPr lang="ru-RU" dirty="0" smtClean="0"/>
          </a:p>
          <a:p>
            <a:pPr marL="0" indent="0" algn="ctr">
              <a:buNone/>
            </a:pPr>
            <a:r>
              <a:rPr lang="ru-RU" b="1" i="1" u="sng" dirty="0" smtClean="0">
                <a:solidFill>
                  <a:srgbClr val="FF0000"/>
                </a:solidFill>
              </a:rPr>
              <a:t>Как </a:t>
            </a:r>
            <a:r>
              <a:rPr lang="ru-RU" b="1" i="1" u="sng" dirty="0">
                <a:solidFill>
                  <a:srgbClr val="FF0000"/>
                </a:solidFill>
              </a:rPr>
              <a:t>видим, для мастеров лучше установить бонусную систему оплаты труда.</a:t>
            </a:r>
          </a:p>
          <a:p>
            <a:endParaRPr lang="ru-RU" b="1" i="1" u="sng" dirty="0">
              <a:solidFill>
                <a:srgbClr val="FF0000"/>
              </a:solidFill>
            </a:endParaRPr>
          </a:p>
        </p:txBody>
      </p:sp>
    </p:spTree>
    <p:extLst>
      <p:ext uri="{BB962C8B-B14F-4D97-AF65-F5344CB8AC3E}">
        <p14:creationId xmlns:p14="http://schemas.microsoft.com/office/powerpoint/2010/main" val="280889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p:txBody>
          <a:bodyPr/>
          <a:lstStyle/>
          <a:p>
            <a:pPr marL="0" indent="0" algn="just">
              <a:buNone/>
            </a:pPr>
            <a:r>
              <a:rPr lang="ru-RU" b="1" dirty="0" smtClean="0"/>
              <a:t>   Для </a:t>
            </a:r>
            <a:r>
              <a:rPr lang="ru-RU" b="1" dirty="0"/>
              <a:t>бухгалтерии, охранников и уборщицы </a:t>
            </a:r>
            <a:r>
              <a:rPr lang="ru-RU" dirty="0"/>
              <a:t>сложно установить заработную плату, зависящую от финансовых показателей. </a:t>
            </a:r>
            <a:endParaRPr lang="ru-RU" dirty="0" smtClean="0"/>
          </a:p>
          <a:p>
            <a:pPr marL="0" indent="0" algn="just">
              <a:buNone/>
            </a:pPr>
            <a:endParaRPr lang="ru-RU" dirty="0"/>
          </a:p>
          <a:p>
            <a:pPr marL="0" indent="0" algn="just">
              <a:buNone/>
            </a:pPr>
            <a:r>
              <a:rPr lang="ru-RU" dirty="0" smtClean="0"/>
              <a:t>    Для </a:t>
            </a:r>
            <a:r>
              <a:rPr lang="ru-RU" dirty="0"/>
              <a:t>этой группы работников можно использовать повременную или повременно-премиальную систему.</a:t>
            </a:r>
          </a:p>
          <a:p>
            <a:endParaRPr lang="ru-RU" dirty="0"/>
          </a:p>
        </p:txBody>
      </p:sp>
    </p:spTree>
    <p:extLst>
      <p:ext uri="{BB962C8B-B14F-4D97-AF65-F5344CB8AC3E}">
        <p14:creationId xmlns:p14="http://schemas.microsoft.com/office/powerpoint/2010/main" val="412394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sz="half" idx="1"/>
          </p:nvPr>
        </p:nvSpPr>
        <p:spPr>
          <a:xfrm>
            <a:off x="457200" y="1124744"/>
            <a:ext cx="4038600" cy="5001419"/>
          </a:xfrm>
          <a:ln w="28575">
            <a:solidFill>
              <a:srgbClr val="FFC000"/>
            </a:solidFill>
          </a:ln>
        </p:spPr>
        <p:txBody>
          <a:bodyPr>
            <a:normAutofit fontScale="92500"/>
          </a:bodyPr>
          <a:lstStyle/>
          <a:p>
            <a:r>
              <a:rPr lang="ru-RU" sz="2200" dirty="0"/>
              <a:t>При </a:t>
            </a:r>
            <a:r>
              <a:rPr lang="ru-RU" sz="2200" b="1" u="sng" dirty="0">
                <a:solidFill>
                  <a:srgbClr val="0070C0"/>
                </a:solidFill>
              </a:rPr>
              <a:t>простой повременной системе оплаты труда </a:t>
            </a:r>
            <a:r>
              <a:rPr lang="ru-RU" sz="2200" dirty="0"/>
              <a:t>работники будут получать заработную плату в зависимости от отработанного времени, при этом качество их работы не учитывается. </a:t>
            </a:r>
            <a:endParaRPr lang="ru-RU" sz="2200" dirty="0" smtClean="0"/>
          </a:p>
          <a:p>
            <a:pPr marL="0" indent="0">
              <a:buNone/>
            </a:pPr>
            <a:r>
              <a:rPr lang="ru-RU" sz="2200" dirty="0"/>
              <a:t> </a:t>
            </a:r>
            <a:r>
              <a:rPr lang="ru-RU" sz="2200" dirty="0" smtClean="0"/>
              <a:t>     </a:t>
            </a:r>
            <a:r>
              <a:rPr lang="ru-RU" sz="2200" b="1" u="sng" dirty="0" smtClean="0">
                <a:solidFill>
                  <a:srgbClr val="0070C0"/>
                </a:solidFill>
              </a:rPr>
              <a:t>Ставим </a:t>
            </a:r>
            <a:r>
              <a:rPr lang="ru-RU" sz="2200" b="1" u="sng" dirty="0">
                <a:solidFill>
                  <a:srgbClr val="0070C0"/>
                </a:solidFill>
              </a:rPr>
              <a:t>оценку 4.</a:t>
            </a:r>
          </a:p>
          <a:p>
            <a:endParaRPr lang="ru-RU" dirty="0"/>
          </a:p>
        </p:txBody>
      </p:sp>
      <p:sp>
        <p:nvSpPr>
          <p:cNvPr id="4" name="Объект 3"/>
          <p:cNvSpPr>
            <a:spLocks noGrp="1"/>
          </p:cNvSpPr>
          <p:nvPr>
            <p:ph sz="half" idx="2"/>
          </p:nvPr>
        </p:nvSpPr>
        <p:spPr>
          <a:xfrm>
            <a:off x="4648200" y="1124744"/>
            <a:ext cx="4038600" cy="5001419"/>
          </a:xfrm>
          <a:ln w="28575">
            <a:solidFill>
              <a:srgbClr val="FFC000"/>
            </a:solidFill>
          </a:ln>
        </p:spPr>
        <p:txBody>
          <a:bodyPr>
            <a:normAutofit fontScale="92500"/>
          </a:bodyPr>
          <a:lstStyle/>
          <a:p>
            <a:r>
              <a:rPr lang="ru-RU" sz="2200" dirty="0"/>
              <a:t>А вот </a:t>
            </a:r>
            <a:r>
              <a:rPr lang="ru-RU" sz="2200" b="1" u="sng" dirty="0">
                <a:solidFill>
                  <a:srgbClr val="0070C0"/>
                </a:solidFill>
              </a:rPr>
              <a:t>при повременно-премиальной системе оплаты труда </a:t>
            </a:r>
            <a:r>
              <a:rPr lang="ru-RU" sz="2200" dirty="0"/>
              <a:t>возможны премии за достижение каких-либо качественных показателей в работе. Сумму премий будет устанавливать директор. Эта система более </a:t>
            </a:r>
            <a:r>
              <a:rPr lang="ru-RU" sz="2200" dirty="0" smtClean="0"/>
              <a:t>эффективна.  </a:t>
            </a:r>
            <a:r>
              <a:rPr lang="ru-RU" sz="2200" b="1" u="sng" dirty="0">
                <a:solidFill>
                  <a:srgbClr val="0070C0"/>
                </a:solidFill>
              </a:rPr>
              <a:t>С</a:t>
            </a:r>
            <a:r>
              <a:rPr lang="ru-RU" sz="2200" b="1" u="sng" dirty="0" smtClean="0">
                <a:solidFill>
                  <a:srgbClr val="0070C0"/>
                </a:solidFill>
              </a:rPr>
              <a:t>тавим оценку </a:t>
            </a:r>
            <a:r>
              <a:rPr lang="ru-RU" sz="2200" b="1" u="sng" dirty="0">
                <a:solidFill>
                  <a:srgbClr val="0070C0"/>
                </a:solidFill>
              </a:rPr>
              <a:t>5</a:t>
            </a:r>
            <a:r>
              <a:rPr lang="ru-RU" sz="2200" b="1" u="sng" dirty="0" smtClean="0">
                <a:solidFill>
                  <a:srgbClr val="0070C0"/>
                </a:solidFill>
              </a:rPr>
              <a:t>.</a:t>
            </a:r>
          </a:p>
          <a:p>
            <a:pPr marL="0" indent="0">
              <a:buNone/>
            </a:pPr>
            <a:endParaRPr lang="ru-RU" sz="2200" dirty="0"/>
          </a:p>
          <a:p>
            <a:pPr marL="0" indent="0" algn="ctr">
              <a:buNone/>
            </a:pPr>
            <a:r>
              <a:rPr lang="ru-RU" sz="2200" b="1" i="1" u="sng" dirty="0">
                <a:solidFill>
                  <a:srgbClr val="FF0000"/>
                </a:solidFill>
              </a:rPr>
              <a:t>Таким образом, для второй группы специалистов выбрали повременно-премиальную систему оплаты труда</a:t>
            </a:r>
            <a:r>
              <a:rPr lang="ru-RU" sz="2200" dirty="0"/>
              <a:t>.</a:t>
            </a:r>
          </a:p>
          <a:p>
            <a:endParaRPr lang="ru-RU" dirty="0"/>
          </a:p>
        </p:txBody>
      </p:sp>
    </p:spTree>
    <p:extLst>
      <p:ext uri="{BB962C8B-B14F-4D97-AF65-F5344CB8AC3E}">
        <p14:creationId xmlns:p14="http://schemas.microsoft.com/office/powerpoint/2010/main" val="265937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p:txBody>
          <a:bodyPr/>
          <a:lstStyle/>
          <a:p>
            <a:pPr marL="0" indent="0">
              <a:buNone/>
            </a:pPr>
            <a:r>
              <a:rPr lang="ru-RU" b="1" dirty="0"/>
              <a:t>Остается директор. </a:t>
            </a:r>
            <a:endParaRPr lang="ru-RU" b="1" dirty="0" smtClean="0"/>
          </a:p>
          <a:p>
            <a:pPr marL="0" indent="0">
              <a:buNone/>
            </a:pPr>
            <a:r>
              <a:rPr lang="ru-RU" dirty="0" smtClean="0"/>
              <a:t>Он </a:t>
            </a:r>
            <a:r>
              <a:rPr lang="ru-RU" dirty="0"/>
              <a:t>может отвечать за прибыль организации, поэтому для него предлагаем такие системы оплаты труда: повременную, повременно-премиальную и бонусную, где премия зависит от суммы прибыли.</a:t>
            </a:r>
          </a:p>
          <a:p>
            <a:endParaRPr lang="ru-RU" dirty="0"/>
          </a:p>
        </p:txBody>
      </p:sp>
    </p:spTree>
    <p:extLst>
      <p:ext uri="{BB962C8B-B14F-4D97-AF65-F5344CB8AC3E}">
        <p14:creationId xmlns:p14="http://schemas.microsoft.com/office/powerpoint/2010/main" val="1619991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a:xfrm>
            <a:off x="457200" y="980728"/>
            <a:ext cx="8229600" cy="5145435"/>
          </a:xfrm>
          <a:ln w="28575">
            <a:solidFill>
              <a:srgbClr val="FFC000"/>
            </a:solidFill>
          </a:ln>
        </p:spPr>
        <p:txBody>
          <a:bodyPr>
            <a:normAutofit fontScale="55000" lnSpcReduction="20000"/>
          </a:bodyPr>
          <a:lstStyle/>
          <a:p>
            <a:pPr fontAlgn="base"/>
            <a:r>
              <a:rPr lang="ru-RU" b="1" u="sng" dirty="0">
                <a:solidFill>
                  <a:srgbClr val="0070C0"/>
                </a:solidFill>
              </a:rPr>
              <a:t>При повременной системе оплаты труда </a:t>
            </a:r>
            <a:r>
              <a:rPr lang="ru-RU" dirty="0"/>
              <a:t>директор будет получать только оклад, не зависящий от эффективности работы парикмахерской. Конечно, хороший директор и так заинтересован в улучшении работы своей организации, но лучше подкрепить эту заинтересованность материально. При повременной системе оплаты труда такая возможность отсутствует. </a:t>
            </a:r>
            <a:endParaRPr lang="ru-RU" dirty="0" smtClean="0"/>
          </a:p>
          <a:p>
            <a:pPr marL="0" indent="0" fontAlgn="base">
              <a:buNone/>
            </a:pPr>
            <a:r>
              <a:rPr lang="ru-RU" b="1" dirty="0">
                <a:solidFill>
                  <a:srgbClr val="0070C0"/>
                </a:solidFill>
              </a:rPr>
              <a:t> </a:t>
            </a:r>
            <a:r>
              <a:rPr lang="ru-RU" b="1" dirty="0" smtClean="0">
                <a:solidFill>
                  <a:srgbClr val="0070C0"/>
                </a:solidFill>
              </a:rPr>
              <a:t>      </a:t>
            </a:r>
            <a:r>
              <a:rPr lang="ru-RU" b="1" u="sng" dirty="0" smtClean="0">
                <a:solidFill>
                  <a:srgbClr val="0070C0"/>
                </a:solidFill>
              </a:rPr>
              <a:t>Наша </a:t>
            </a:r>
            <a:r>
              <a:rPr lang="ru-RU" b="1" u="sng" dirty="0">
                <a:solidFill>
                  <a:srgbClr val="0070C0"/>
                </a:solidFill>
              </a:rPr>
              <a:t>оценка такой системы — 4.</a:t>
            </a:r>
          </a:p>
          <a:p>
            <a:pPr fontAlgn="base"/>
            <a:r>
              <a:rPr lang="ru-RU" b="1" u="sng" dirty="0">
                <a:solidFill>
                  <a:srgbClr val="0070C0"/>
                </a:solidFill>
              </a:rPr>
              <a:t>При повременно-премиальной системе оплаты труда </a:t>
            </a:r>
            <a:r>
              <a:rPr lang="ru-RU" dirty="0"/>
              <a:t>возможны премии за улучшение работы организации. Однако это не будет эффективно, так как премии директор будет устанавливать самостоятельно. </a:t>
            </a:r>
            <a:endParaRPr lang="ru-RU" dirty="0" smtClean="0"/>
          </a:p>
          <a:p>
            <a:pPr marL="0" indent="0" fontAlgn="base">
              <a:buNone/>
            </a:pPr>
            <a:r>
              <a:rPr lang="ru-RU" b="1" dirty="0">
                <a:solidFill>
                  <a:srgbClr val="0070C0"/>
                </a:solidFill>
              </a:rPr>
              <a:t> </a:t>
            </a:r>
            <a:r>
              <a:rPr lang="ru-RU" b="1" dirty="0" smtClean="0">
                <a:solidFill>
                  <a:srgbClr val="0070C0"/>
                </a:solidFill>
              </a:rPr>
              <a:t>     </a:t>
            </a:r>
            <a:r>
              <a:rPr lang="ru-RU" b="1" u="sng" dirty="0" smtClean="0">
                <a:solidFill>
                  <a:srgbClr val="0070C0"/>
                </a:solidFill>
              </a:rPr>
              <a:t> Ставим </a:t>
            </a:r>
            <a:r>
              <a:rPr lang="ru-RU" b="1" u="sng" dirty="0">
                <a:solidFill>
                  <a:srgbClr val="0070C0"/>
                </a:solidFill>
              </a:rPr>
              <a:t>этой системе оценку 3.</a:t>
            </a:r>
          </a:p>
          <a:p>
            <a:pPr fontAlgn="base"/>
            <a:r>
              <a:rPr lang="ru-RU" dirty="0"/>
              <a:t>Наконец, </a:t>
            </a:r>
            <a:r>
              <a:rPr lang="ru-RU" b="1" u="sng" dirty="0">
                <a:solidFill>
                  <a:srgbClr val="0070C0"/>
                </a:solidFill>
              </a:rPr>
              <a:t>бонусная система оплаты труда</a:t>
            </a:r>
            <a:r>
              <a:rPr lang="ru-RU" dirty="0"/>
              <a:t>. Можно установить директору достаточно высокий оклад, соответствующий его положению, чтобы застраховать его на тот случай, если организация получит небольшую прибыль. Дело в том, что не всегда директор виноват, если уровень прибыли снижается.</a:t>
            </a:r>
          </a:p>
          <a:p>
            <a:pPr marL="0" indent="0" fontAlgn="base">
              <a:buNone/>
            </a:pPr>
            <a:r>
              <a:rPr lang="ru-RU" dirty="0" smtClean="0"/>
              <a:t>       Кроме </a:t>
            </a:r>
            <a:r>
              <a:rPr lang="ru-RU" dirty="0"/>
              <a:t>того, для директора назначается специальная премия в виде процента </a:t>
            </a:r>
            <a:endParaRPr lang="ru-RU" dirty="0" smtClean="0"/>
          </a:p>
          <a:p>
            <a:pPr marL="0" indent="0" fontAlgn="base">
              <a:buNone/>
            </a:pPr>
            <a:r>
              <a:rPr lang="ru-RU" dirty="0"/>
              <a:t> </a:t>
            </a:r>
            <a:r>
              <a:rPr lang="ru-RU" dirty="0" smtClean="0"/>
              <a:t>      от </a:t>
            </a:r>
            <a:r>
              <a:rPr lang="ru-RU" dirty="0"/>
              <a:t>прибыли организации. Тогда директор будет напрямую заинтересован в </a:t>
            </a:r>
            <a:r>
              <a:rPr lang="ru-RU" dirty="0" smtClean="0"/>
              <a:t>    </a:t>
            </a:r>
          </a:p>
          <a:p>
            <a:pPr marL="0" indent="0" fontAlgn="base">
              <a:buNone/>
            </a:pPr>
            <a:r>
              <a:rPr lang="ru-RU" dirty="0"/>
              <a:t> </a:t>
            </a:r>
            <a:r>
              <a:rPr lang="ru-RU" dirty="0" smtClean="0"/>
              <a:t>      повышении </a:t>
            </a:r>
            <a:r>
              <a:rPr lang="ru-RU" dirty="0"/>
              <a:t>прибыли. Такая система оплаты труда выгодна как директору, так </a:t>
            </a:r>
            <a:endParaRPr lang="ru-RU" dirty="0" smtClean="0"/>
          </a:p>
          <a:p>
            <a:pPr marL="0" indent="0" fontAlgn="base">
              <a:buNone/>
            </a:pPr>
            <a:r>
              <a:rPr lang="ru-RU" dirty="0"/>
              <a:t> </a:t>
            </a:r>
            <a:r>
              <a:rPr lang="ru-RU" dirty="0" smtClean="0"/>
              <a:t>      и </a:t>
            </a:r>
            <a:r>
              <a:rPr lang="ru-RU" dirty="0"/>
              <a:t>собственнику организации. </a:t>
            </a:r>
            <a:r>
              <a:rPr lang="ru-RU" b="1" u="sng" dirty="0">
                <a:solidFill>
                  <a:srgbClr val="0070C0"/>
                </a:solidFill>
              </a:rPr>
              <a:t>Ставим оценку 5.</a:t>
            </a:r>
          </a:p>
          <a:p>
            <a:endParaRPr lang="ru-RU" dirty="0"/>
          </a:p>
        </p:txBody>
      </p:sp>
    </p:spTree>
    <p:extLst>
      <p:ext uri="{BB962C8B-B14F-4D97-AF65-F5344CB8AC3E}">
        <p14:creationId xmlns:p14="http://schemas.microsoft.com/office/powerpoint/2010/main" val="767794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04056"/>
          </a:xfrm>
        </p:spPr>
        <p:txBody>
          <a:bodyPr>
            <a:normAutofit/>
          </a:bodyPr>
          <a:lstStyle/>
          <a:p>
            <a:pPr algn="r"/>
            <a:r>
              <a:rPr lang="ru-RU" sz="1800" dirty="0">
                <a:solidFill>
                  <a:srgbClr val="FF0000"/>
                </a:solidFill>
              </a:rPr>
              <a:t>Выбираем комплексную систему оплаты труда (Пример 1)</a:t>
            </a:r>
            <a:endParaRPr lang="ru-RU" sz="1800" dirty="0"/>
          </a:p>
        </p:txBody>
      </p:sp>
      <p:sp>
        <p:nvSpPr>
          <p:cNvPr id="3" name="Объект 2"/>
          <p:cNvSpPr>
            <a:spLocks noGrp="1"/>
          </p:cNvSpPr>
          <p:nvPr>
            <p:ph idx="1"/>
          </p:nvPr>
        </p:nvSpPr>
        <p:spPr/>
        <p:txBody>
          <a:bodyPr>
            <a:normAutofit lnSpcReduction="10000"/>
          </a:bodyPr>
          <a:lstStyle/>
          <a:p>
            <a:pPr marL="0" indent="0" fontAlgn="base">
              <a:buNone/>
            </a:pPr>
            <a:r>
              <a:rPr lang="ru-RU" dirty="0"/>
              <a:t>Итак, для директора мы выбрали </a:t>
            </a:r>
            <a:r>
              <a:rPr lang="ru-RU" u="sng" dirty="0">
                <a:solidFill>
                  <a:srgbClr val="0070C0"/>
                </a:solidFill>
              </a:rPr>
              <a:t>бонусную систему оплаты труда с премией, </a:t>
            </a:r>
            <a:r>
              <a:rPr lang="ru-RU" dirty="0"/>
              <a:t>размер которой зависит от прибыли.</a:t>
            </a:r>
          </a:p>
          <a:p>
            <a:pPr fontAlgn="base"/>
            <a:r>
              <a:rPr lang="ru-RU" dirty="0"/>
              <a:t>Таким образом, установлены системы оплаты труда для всего коллектива ООО </a:t>
            </a:r>
            <a:r>
              <a:rPr lang="ru-RU" dirty="0" smtClean="0"/>
              <a:t>«Красотка». </a:t>
            </a:r>
          </a:p>
          <a:p>
            <a:pPr fontAlgn="base"/>
            <a:r>
              <a:rPr lang="ru-RU" dirty="0" smtClean="0"/>
              <a:t>Осталось </a:t>
            </a:r>
            <a:r>
              <a:rPr lang="ru-RU" dirty="0"/>
              <a:t>зафиксировать условия об оплате труда в локальных актах </a:t>
            </a:r>
            <a:r>
              <a:rPr lang="ru-RU" dirty="0" smtClean="0"/>
              <a:t>Салона красоты </a:t>
            </a:r>
            <a:r>
              <a:rPr lang="ru-RU" dirty="0"/>
              <a:t>и ознакомить с ними сотрудников.</a:t>
            </a:r>
          </a:p>
          <a:p>
            <a:endParaRPr lang="ru-RU" dirty="0"/>
          </a:p>
        </p:txBody>
      </p:sp>
    </p:spTree>
    <p:extLst>
      <p:ext uri="{BB962C8B-B14F-4D97-AF65-F5344CB8AC3E}">
        <p14:creationId xmlns:p14="http://schemas.microsoft.com/office/powerpoint/2010/main" val="523329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1400" dirty="0" smtClean="0">
                <a:solidFill>
                  <a:srgbClr val="FF0000"/>
                </a:solidFill>
              </a:rPr>
              <a:t>Построение комплексных программ оплаты труда</a:t>
            </a:r>
            <a:endParaRPr lang="ru-RU" sz="1400" dirty="0">
              <a:solidFill>
                <a:srgbClr val="FF0000"/>
              </a:solidFill>
            </a:endParaRPr>
          </a:p>
        </p:txBody>
      </p:sp>
      <p:sp>
        <p:nvSpPr>
          <p:cNvPr id="3" name="Объект 2"/>
          <p:cNvSpPr>
            <a:spLocks noGrp="1"/>
          </p:cNvSpPr>
          <p:nvPr>
            <p:ph idx="1"/>
          </p:nvPr>
        </p:nvSpPr>
        <p:spPr>
          <a:xfrm>
            <a:off x="457200" y="1052736"/>
            <a:ext cx="7571184" cy="5073427"/>
          </a:xfrm>
        </p:spPr>
        <p:txBody>
          <a:bodyPr>
            <a:normAutofit fontScale="77500" lnSpcReduction="20000"/>
          </a:bodyPr>
          <a:lstStyle/>
          <a:p>
            <a:pPr marL="0" indent="0" algn="just" fontAlgn="base">
              <a:buNone/>
            </a:pPr>
            <a:r>
              <a:rPr lang="ru-RU" dirty="0" smtClean="0"/>
              <a:t>    К </a:t>
            </a:r>
            <a:r>
              <a:rPr lang="ru-RU" dirty="0"/>
              <a:t>внедрению системы следует подходить не менее внимательно, чем к ее разработке. </a:t>
            </a:r>
            <a:endParaRPr lang="ru-RU" dirty="0" smtClean="0"/>
          </a:p>
          <a:p>
            <a:pPr marL="0" indent="0" algn="just" fontAlgn="base">
              <a:buNone/>
            </a:pPr>
            <a:r>
              <a:rPr lang="ru-RU" dirty="0" smtClean="0"/>
              <a:t>    Неправильно </a:t>
            </a:r>
            <a:r>
              <a:rPr lang="ru-RU" dirty="0"/>
              <a:t>внедренная схема может дискредитировать всю идею перехода организации на более эффективную систему оплаты труда. Это также приведет к снижению результативности, недоверию сотрудников к любым нововведения, а также потере денег и времени. </a:t>
            </a:r>
            <a:endParaRPr lang="ru-RU" dirty="0" smtClean="0"/>
          </a:p>
          <a:p>
            <a:pPr marL="0" indent="0" algn="just" fontAlgn="base">
              <a:buNone/>
            </a:pPr>
            <a:r>
              <a:rPr lang="ru-RU" dirty="0" smtClean="0"/>
              <a:t>    В </a:t>
            </a:r>
            <a:r>
              <a:rPr lang="ru-RU" dirty="0"/>
              <a:t>новой схеме действительно эффективно работающие сотрудники начинают получать больше, а следовательно — работать лучше.</a:t>
            </a:r>
          </a:p>
          <a:p>
            <a:pPr marL="0" indent="0" fontAlgn="base">
              <a:buNone/>
            </a:pPr>
            <a:endParaRPr lang="ru-RU" dirty="0" smtClean="0"/>
          </a:p>
          <a:p>
            <a:pPr marL="0" indent="0" algn="just" fontAlgn="base">
              <a:buNone/>
            </a:pPr>
            <a:r>
              <a:rPr lang="ru-RU" dirty="0" smtClean="0"/>
              <a:t>    </a:t>
            </a:r>
            <a:r>
              <a:rPr lang="ru-RU" u="sng" dirty="0" smtClean="0"/>
              <a:t>Рекомендация</a:t>
            </a:r>
            <a:r>
              <a:rPr lang="ru-RU" u="sng" dirty="0"/>
              <a:t>:</a:t>
            </a:r>
            <a:r>
              <a:rPr lang="ru-RU" dirty="0"/>
              <a:t> </a:t>
            </a:r>
            <a:r>
              <a:rPr lang="ru-RU" dirty="0" smtClean="0"/>
              <a:t>Необходима серьезная подготовка </a:t>
            </a:r>
            <a:r>
              <a:rPr lang="ru-RU" dirty="0"/>
              <a:t>детального плана разработки и внедрения новой системы оплаты труда. Ознакомление с этим планом ключевого персонала и постоянное информирование его о ходе реализации проекта, следование плану внедрения.</a:t>
            </a:r>
          </a:p>
          <a:p>
            <a:endParaRPr lang="ru-RU" dirty="0"/>
          </a:p>
        </p:txBody>
      </p:sp>
    </p:spTree>
    <p:extLst>
      <p:ext uri="{BB962C8B-B14F-4D97-AF65-F5344CB8AC3E}">
        <p14:creationId xmlns:p14="http://schemas.microsoft.com/office/powerpoint/2010/main" val="3664631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916832"/>
            <a:ext cx="7408333" cy="4209331"/>
          </a:xfrm>
        </p:spPr>
        <p:txBody>
          <a:bodyPr>
            <a:normAutofit/>
          </a:bodyPr>
          <a:lstStyle/>
          <a:p>
            <a:pPr marL="0" indent="0" algn="ctr">
              <a:buNone/>
            </a:pPr>
            <a:endParaRPr lang="ru-RU" sz="3600" dirty="0" smtClean="0">
              <a:solidFill>
                <a:srgbClr val="FF0000"/>
              </a:solidFill>
            </a:endParaRPr>
          </a:p>
          <a:p>
            <a:pPr marL="0" indent="0" algn="ctr">
              <a:buNone/>
            </a:pPr>
            <a:r>
              <a:rPr lang="ru-RU" sz="3600" dirty="0" smtClean="0">
                <a:solidFill>
                  <a:srgbClr val="FF0000"/>
                </a:solidFill>
              </a:rPr>
              <a:t>2.Мотивация трудовой деятельности </a:t>
            </a:r>
          </a:p>
          <a:p>
            <a:pPr marL="0" indent="0" algn="ctr">
              <a:buNone/>
            </a:pPr>
            <a:r>
              <a:rPr lang="ru-RU" sz="3600" dirty="0" smtClean="0">
                <a:solidFill>
                  <a:srgbClr val="FF0000"/>
                </a:solidFill>
              </a:rPr>
              <a:t>как элемент и функция </a:t>
            </a:r>
          </a:p>
          <a:p>
            <a:pPr marL="0" indent="0" algn="ctr">
              <a:buNone/>
            </a:pPr>
            <a:r>
              <a:rPr lang="ru-RU" sz="3600" dirty="0" smtClean="0">
                <a:solidFill>
                  <a:srgbClr val="FF0000"/>
                </a:solidFill>
              </a:rPr>
              <a:t>управления персоналом</a:t>
            </a:r>
            <a:endParaRPr lang="ru-RU" sz="3600" dirty="0"/>
          </a:p>
        </p:txBody>
      </p:sp>
      <p:sp>
        <p:nvSpPr>
          <p:cNvPr id="2" name="Заголовок 1"/>
          <p:cNvSpPr>
            <a:spLocks noGrp="1"/>
          </p:cNvSpPr>
          <p:nvPr>
            <p:ph type="title"/>
          </p:nvPr>
        </p:nvSpPr>
        <p:spPr>
          <a:xfrm>
            <a:off x="457200" y="274638"/>
            <a:ext cx="8229600" cy="922114"/>
          </a:xfrm>
        </p:spPr>
        <p:txBody>
          <a:bodyPr>
            <a:normAutofit/>
          </a:bodyPr>
          <a:lstStyle/>
          <a:p>
            <a:endParaRPr lang="ru-RU" sz="2800" dirty="0">
              <a:solidFill>
                <a:srgbClr val="FF0000"/>
              </a:solidFill>
            </a:endParaRPr>
          </a:p>
        </p:txBody>
      </p:sp>
    </p:spTree>
    <p:extLst>
      <p:ext uri="{BB962C8B-B14F-4D97-AF65-F5344CB8AC3E}">
        <p14:creationId xmlns:p14="http://schemas.microsoft.com/office/powerpoint/2010/main" val="340456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76064"/>
          </a:xfrm>
        </p:spPr>
        <p:txBody>
          <a:bodyPr>
            <a:noAutofit/>
          </a:bodyPr>
          <a:lstStyle/>
          <a:p>
            <a:pPr lvl="0" algn="r"/>
            <a:r>
              <a:rPr lang="ru-RU" sz="2800" b="1" dirty="0" smtClean="0">
                <a:solidFill>
                  <a:srgbClr val="FF0000"/>
                </a:solidFill>
              </a:rPr>
              <a:t/>
            </a:r>
            <a:br>
              <a:rPr lang="ru-RU" sz="2800" b="1" dirty="0" smtClean="0">
                <a:solidFill>
                  <a:srgbClr val="FF0000"/>
                </a:solidFill>
              </a:rPr>
            </a:br>
            <a:r>
              <a:rPr lang="ru-RU" sz="1800" b="1" dirty="0" smtClean="0">
                <a:solidFill>
                  <a:srgbClr val="FF0000"/>
                </a:solidFill>
              </a:rPr>
              <a:t>Построение </a:t>
            </a:r>
            <a:r>
              <a:rPr lang="ru-RU" sz="1800" b="1" dirty="0">
                <a:solidFill>
                  <a:srgbClr val="FF0000"/>
                </a:solidFill>
              </a:rPr>
              <a:t>комплексных программ оплаты </a:t>
            </a:r>
            <a:r>
              <a:rPr lang="ru-RU" sz="1800" b="1" dirty="0" smtClean="0">
                <a:solidFill>
                  <a:srgbClr val="FF0000"/>
                </a:solidFill>
              </a:rPr>
              <a:t>труда</a:t>
            </a:r>
            <a:r>
              <a:rPr lang="ru-RU" sz="1800" dirty="0">
                <a:solidFill>
                  <a:srgbClr val="FF0000"/>
                </a:solidFill>
              </a:rPr>
              <a:t/>
            </a:r>
            <a:br>
              <a:rPr lang="ru-RU" sz="1800" dirty="0">
                <a:solidFill>
                  <a:srgbClr val="FF0000"/>
                </a:solidFill>
              </a:rPr>
            </a:br>
            <a:endParaRPr lang="ru-RU" sz="18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fontScale="92500" lnSpcReduction="20000"/>
          </a:bodyPr>
          <a:lstStyle/>
          <a:p>
            <a:pPr marL="0" indent="0" algn="just">
              <a:buNone/>
            </a:pPr>
            <a:r>
              <a:rPr lang="ru-RU" i="1" dirty="0" smtClean="0"/>
              <a:t>   </a:t>
            </a:r>
            <a:r>
              <a:rPr lang="ru-RU" b="1" i="1" dirty="0" smtClean="0"/>
              <a:t>Бывают </a:t>
            </a:r>
            <a:r>
              <a:rPr lang="ru-RU" b="1" i="1" dirty="0"/>
              <a:t>ситуации, когда сложившаяся в </a:t>
            </a:r>
            <a:r>
              <a:rPr lang="ru-RU" b="1" i="1" dirty="0" smtClean="0"/>
              <a:t>компании система оплаты труда перестает работать. </a:t>
            </a:r>
          </a:p>
          <a:p>
            <a:pPr marL="0" indent="0" algn="just">
              <a:buNone/>
            </a:pPr>
            <a:r>
              <a:rPr lang="ru-RU" b="1" i="1" dirty="0" smtClean="0"/>
              <a:t>Например, уровень дохода работника давно не корректировался и стал ниже предложений на рынке. </a:t>
            </a:r>
          </a:p>
          <a:p>
            <a:pPr marL="0" indent="0" algn="just">
              <a:buNone/>
            </a:pPr>
            <a:r>
              <a:rPr lang="ru-RU" b="1" i="1" dirty="0" smtClean="0"/>
              <a:t>   Это спровоцировало снижение эффективности, лояльности сотрудников и появлению поводов уволиться. Ведь в большинстве случаев именно зарплата позволяет сотруднику почувствовать свою финансовую состоятельность и поэтому так сильно влияет на его мотивацию. </a:t>
            </a:r>
            <a:endParaRPr lang="ru-RU" b="1" dirty="0"/>
          </a:p>
        </p:txBody>
      </p:sp>
    </p:spTree>
    <p:extLst>
      <p:ext uri="{BB962C8B-B14F-4D97-AF65-F5344CB8AC3E}">
        <p14:creationId xmlns:p14="http://schemas.microsoft.com/office/powerpoint/2010/main" val="3492036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864096"/>
          </a:xfrm>
        </p:spPr>
        <p:txBody>
          <a:bodyPr>
            <a:normAutofit/>
          </a:bodyPr>
          <a:lstStyle/>
          <a:p>
            <a:pPr algn="r"/>
            <a:r>
              <a:rPr lang="ru-RU" sz="2400" dirty="0">
                <a:solidFill>
                  <a:srgbClr val="FF0000"/>
                </a:solidFill>
              </a:rPr>
              <a:t>Мотивация трудовой деятельности как элемент и функция управления персоналом</a:t>
            </a:r>
            <a:endParaRPr lang="ru-RU" sz="2400" dirty="0"/>
          </a:p>
        </p:txBody>
      </p:sp>
      <p:sp>
        <p:nvSpPr>
          <p:cNvPr id="3" name="Объект 2"/>
          <p:cNvSpPr>
            <a:spLocks noGrp="1"/>
          </p:cNvSpPr>
          <p:nvPr>
            <p:ph idx="1"/>
          </p:nvPr>
        </p:nvSpPr>
        <p:spPr>
          <a:xfrm>
            <a:off x="457200" y="1196752"/>
            <a:ext cx="8229600" cy="4929411"/>
          </a:xfrm>
        </p:spPr>
        <p:txBody>
          <a:bodyPr>
            <a:normAutofit fontScale="85000" lnSpcReduction="20000"/>
          </a:bodyPr>
          <a:lstStyle/>
          <a:p>
            <a:r>
              <a:rPr lang="ru-RU" b="1" dirty="0"/>
              <a:t>Мотивация персонала</a:t>
            </a:r>
            <a:r>
              <a:rPr lang="ru-RU" dirty="0"/>
              <a:t> – один из способов повышения производительности труда. Мотивация труда персонала является ключевым направлением кадровой политики любого предприятия. Мотивация персонала включает в себя совокупность стимулов, которые определяют поведение конкретного сотрудника компании.</a:t>
            </a:r>
          </a:p>
          <a:p>
            <a:r>
              <a:rPr lang="ru-RU" dirty="0"/>
              <a:t>Следовательно, </a:t>
            </a:r>
            <a:r>
              <a:rPr lang="ru-RU" b="1" dirty="0"/>
              <a:t>мотивация персонала</a:t>
            </a:r>
            <a:r>
              <a:rPr lang="ru-RU" dirty="0"/>
              <a:t>  - это некий набор действий со стороны руководства предприятия, направленный на улучшение трудоспособности работников компании, а также способы привлечения квалифицированных специалистов и их удержания.</a:t>
            </a:r>
          </a:p>
          <a:p>
            <a:endParaRPr lang="ru-RU" dirty="0"/>
          </a:p>
        </p:txBody>
      </p:sp>
    </p:spTree>
    <p:extLst>
      <p:ext uri="{BB962C8B-B14F-4D97-AF65-F5344CB8AC3E}">
        <p14:creationId xmlns:p14="http://schemas.microsoft.com/office/powerpoint/2010/main" val="2527015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1800" dirty="0" smtClean="0">
                <a:solidFill>
                  <a:srgbClr val="FF0000"/>
                </a:solidFill>
              </a:rPr>
              <a:t>Мотивация персонала - цели, принципы, виды, формы</a:t>
            </a:r>
            <a:endParaRPr lang="ru-RU" sz="1800" dirty="0">
              <a:solidFill>
                <a:srgbClr val="FF0000"/>
              </a:solidFill>
            </a:endParaRPr>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fontAlgn="base">
              <a:buNone/>
            </a:pPr>
            <a:r>
              <a:rPr lang="ru-RU" b="1" dirty="0" smtClean="0"/>
              <a:t>      Цель </a:t>
            </a:r>
            <a:r>
              <a:rPr lang="ru-RU" b="1" dirty="0"/>
              <a:t>проведения мероприятий по мотивации </a:t>
            </a:r>
            <a:r>
              <a:rPr lang="ru-RU" b="1" dirty="0" smtClean="0"/>
              <a:t>персонала.</a:t>
            </a:r>
            <a:endParaRPr lang="ru-RU" b="1" dirty="0"/>
          </a:p>
          <a:p>
            <a:pPr marL="0" indent="0">
              <a:buNone/>
            </a:pPr>
            <a:r>
              <a:rPr lang="ru-RU" dirty="0" smtClean="0"/>
              <a:t>      Мотивацию </a:t>
            </a:r>
            <a:r>
              <a:rPr lang="ru-RU" dirty="0"/>
              <a:t>проводят для того, чтобы объединить интересы предприятия и сотрудников.</a:t>
            </a:r>
          </a:p>
          <a:p>
            <a:pPr marL="0" indent="0">
              <a:buNone/>
            </a:pPr>
            <a:r>
              <a:rPr lang="ru-RU" dirty="0" smtClean="0"/>
              <a:t>     То </a:t>
            </a:r>
            <a:r>
              <a:rPr lang="ru-RU" dirty="0"/>
              <a:t>есть компании необходима качественно выполненная работа, а персоналу нужна достойная </a:t>
            </a:r>
            <a:r>
              <a:rPr lang="ru-RU" dirty="0">
                <a:hlinkClick r:id="rId2" tooltip="заработная плата (определение, описание, подробности)"/>
              </a:rPr>
              <a:t>заработная плата</a:t>
            </a:r>
            <a:r>
              <a:rPr lang="ru-RU" dirty="0"/>
              <a:t>.</a:t>
            </a:r>
          </a:p>
          <a:p>
            <a:pPr marL="0" indent="0">
              <a:buNone/>
            </a:pPr>
            <a:r>
              <a:rPr lang="ru-RU" dirty="0" smtClean="0"/>
              <a:t>     Но </a:t>
            </a:r>
            <a:r>
              <a:rPr lang="ru-RU" dirty="0"/>
              <a:t>это не единственная цель, которую преследует стимулирование </a:t>
            </a:r>
            <a:r>
              <a:rPr lang="ru-RU" dirty="0" smtClean="0"/>
              <a:t>работников</a:t>
            </a:r>
            <a:r>
              <a:rPr lang="ru-RU" dirty="0"/>
              <a:t>.</a:t>
            </a:r>
          </a:p>
          <a:p>
            <a:pPr marL="0" indent="0">
              <a:buNone/>
            </a:pPr>
            <a:r>
              <a:rPr lang="ru-RU" b="1" i="1" u="sng" dirty="0" smtClean="0"/>
              <a:t>     Мотивируя </a:t>
            </a:r>
            <a:r>
              <a:rPr lang="ru-RU" b="1" i="1" u="sng" dirty="0"/>
              <a:t>сотрудников, руководители стремятся:</a:t>
            </a:r>
          </a:p>
          <a:p>
            <a:pPr fontAlgn="base"/>
            <a:r>
              <a:rPr lang="ru-RU" dirty="0"/>
              <a:t>удержать постоянный штат;</a:t>
            </a:r>
          </a:p>
          <a:p>
            <a:pPr fontAlgn="base"/>
            <a:r>
              <a:rPr lang="ru-RU" dirty="0"/>
              <a:t>минимизировать число увольняющихся (устранить «текучку кадров»);</a:t>
            </a:r>
          </a:p>
          <a:p>
            <a:pPr fontAlgn="base"/>
            <a:r>
              <a:rPr lang="ru-RU" dirty="0"/>
              <a:t>обозначить цели и ориентировать персонал на достижение результатов в заданные сроки;</a:t>
            </a:r>
          </a:p>
          <a:p>
            <a:pPr fontAlgn="base"/>
            <a:r>
              <a:rPr lang="ru-RU" dirty="0"/>
              <a:t>выявить и заслуженно наградить лучших сотрудников;</a:t>
            </a:r>
          </a:p>
          <a:p>
            <a:pPr fontAlgn="base"/>
            <a:r>
              <a:rPr lang="ru-RU" dirty="0"/>
              <a:t>заинтересовать и привлечь ценные кадры;</a:t>
            </a:r>
          </a:p>
          <a:p>
            <a:pPr fontAlgn="base"/>
            <a:r>
              <a:rPr lang="ru-RU" dirty="0"/>
              <a:t>осуществлять контроль за выплатами заработной платы.</a:t>
            </a:r>
          </a:p>
          <a:p>
            <a:endParaRPr lang="ru-RU" dirty="0"/>
          </a:p>
        </p:txBody>
      </p:sp>
    </p:spTree>
    <p:extLst>
      <p:ext uri="{BB962C8B-B14F-4D97-AF65-F5344CB8AC3E}">
        <p14:creationId xmlns:p14="http://schemas.microsoft.com/office/powerpoint/2010/main" val="642496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418058"/>
          </a:xfrm>
        </p:spPr>
        <p:txBody>
          <a:bodyPr>
            <a:normAutofit/>
          </a:bodyPr>
          <a:lstStyle/>
          <a:p>
            <a:r>
              <a:rPr lang="ru-RU" sz="1800" dirty="0" smtClean="0">
                <a:solidFill>
                  <a:srgbClr val="FF0000"/>
                </a:solidFill>
              </a:rPr>
              <a:t>Мотивация </a:t>
            </a:r>
            <a:r>
              <a:rPr lang="ru-RU" sz="1800" dirty="0">
                <a:solidFill>
                  <a:srgbClr val="FF0000"/>
                </a:solidFill>
              </a:rPr>
              <a:t>персонала - цели, принципы, виды, формы</a:t>
            </a:r>
          </a:p>
        </p:txBody>
      </p:sp>
      <p:sp>
        <p:nvSpPr>
          <p:cNvPr id="3" name="Объект 2"/>
          <p:cNvSpPr>
            <a:spLocks noGrp="1"/>
          </p:cNvSpPr>
          <p:nvPr>
            <p:ph idx="1"/>
          </p:nvPr>
        </p:nvSpPr>
        <p:spPr>
          <a:xfrm>
            <a:off x="457200" y="980728"/>
            <a:ext cx="8229600" cy="5145435"/>
          </a:xfrm>
        </p:spPr>
        <p:txBody>
          <a:bodyPr>
            <a:normAutofit fontScale="85000" lnSpcReduction="20000"/>
          </a:bodyPr>
          <a:lstStyle/>
          <a:p>
            <a:pPr marL="0" indent="0">
              <a:buNone/>
            </a:pPr>
            <a:r>
              <a:rPr lang="ru-RU" b="1" i="1" u="sng" dirty="0" smtClean="0">
                <a:solidFill>
                  <a:srgbClr val="0070C0"/>
                </a:solidFill>
              </a:rPr>
              <a:t>К </a:t>
            </a:r>
            <a:r>
              <a:rPr lang="ru-RU" b="1" i="1" u="sng" dirty="0">
                <a:solidFill>
                  <a:srgbClr val="0070C0"/>
                </a:solidFill>
              </a:rPr>
              <a:t>функциям системы мотивации персонала </a:t>
            </a:r>
            <a:r>
              <a:rPr lang="ru-RU" dirty="0"/>
              <a:t>можно отнести следующие мероприятия по:</a:t>
            </a:r>
          </a:p>
          <a:p>
            <a:pPr fontAlgn="base"/>
            <a:r>
              <a:rPr lang="ru-RU" dirty="0"/>
              <a:t>стимулированию повышения квалификации персонала;</a:t>
            </a:r>
          </a:p>
          <a:p>
            <a:pPr fontAlgn="base"/>
            <a:r>
              <a:rPr lang="ru-RU" dirty="0"/>
              <a:t>проведению «естественного отбора» наиболее трудолюбивых и способных сотрудников предприятия;</a:t>
            </a:r>
          </a:p>
          <a:p>
            <a:pPr fontAlgn="base"/>
            <a:r>
              <a:rPr lang="ru-RU" dirty="0"/>
              <a:t>стимулированию сотрудников фирмы действовать, в первую очередь, в интересах компании;</a:t>
            </a:r>
          </a:p>
          <a:p>
            <a:pPr fontAlgn="base"/>
            <a:r>
              <a:rPr lang="ru-RU" dirty="0"/>
              <a:t>стимулированию работников компании трудиться с наибольшей отдачей и эффективностью;</a:t>
            </a:r>
          </a:p>
          <a:p>
            <a:pPr fontAlgn="base"/>
            <a:r>
              <a:rPr lang="ru-RU" dirty="0"/>
              <a:t>созданию и поддержке системы обратной связи между всеми подразделениями фирмы. </a:t>
            </a:r>
          </a:p>
          <a:p>
            <a:endParaRPr lang="ru-RU" dirty="0"/>
          </a:p>
        </p:txBody>
      </p:sp>
    </p:spTree>
    <p:extLst>
      <p:ext uri="{BB962C8B-B14F-4D97-AF65-F5344CB8AC3E}">
        <p14:creationId xmlns:p14="http://schemas.microsoft.com/office/powerpoint/2010/main" val="847060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800" b="1" dirty="0" smtClean="0">
                <a:solidFill>
                  <a:srgbClr val="FF0000"/>
                </a:solidFill>
              </a:rPr>
              <a:t/>
            </a:r>
            <a:br>
              <a:rPr lang="ru-RU" sz="2800" b="1" dirty="0" smtClean="0">
                <a:solidFill>
                  <a:srgbClr val="FF0000"/>
                </a:solidFill>
              </a:rPr>
            </a:br>
            <a:r>
              <a:rPr lang="ru-RU" sz="1800" b="1" dirty="0" smtClean="0">
                <a:solidFill>
                  <a:srgbClr val="FF0000"/>
                </a:solidFill>
              </a:rPr>
              <a:t>Базовые </a:t>
            </a:r>
            <a:r>
              <a:rPr lang="ru-RU" sz="1800" b="1" dirty="0">
                <a:solidFill>
                  <a:srgbClr val="FF0000"/>
                </a:solidFill>
              </a:rPr>
              <a:t>принципы системы мотивации персонала</a:t>
            </a:r>
            <a:br>
              <a:rPr lang="ru-RU" sz="1800" b="1" dirty="0">
                <a:solidFill>
                  <a:srgbClr val="FF0000"/>
                </a:solidFill>
              </a:rPr>
            </a:br>
            <a:endParaRPr lang="ru-RU" sz="1800" dirty="0">
              <a:solidFill>
                <a:srgbClr val="FF0000"/>
              </a:solidFill>
            </a:endParaRPr>
          </a:p>
        </p:txBody>
      </p:sp>
      <p:sp>
        <p:nvSpPr>
          <p:cNvPr id="3" name="Объект 2"/>
          <p:cNvSpPr>
            <a:spLocks noGrp="1"/>
          </p:cNvSpPr>
          <p:nvPr>
            <p:ph idx="1"/>
          </p:nvPr>
        </p:nvSpPr>
        <p:spPr>
          <a:xfrm>
            <a:off x="457200" y="692696"/>
            <a:ext cx="8229600" cy="5616624"/>
          </a:xfrm>
        </p:spPr>
        <p:txBody>
          <a:bodyPr>
            <a:normAutofit fontScale="25000" lnSpcReduction="20000"/>
          </a:bodyPr>
          <a:lstStyle/>
          <a:p>
            <a:pPr marL="0" indent="0">
              <a:buNone/>
            </a:pPr>
            <a:r>
              <a:rPr lang="ru-RU" sz="7200" b="1" i="1" u="sng" dirty="0" smtClean="0"/>
              <a:t>Общая </a:t>
            </a:r>
            <a:r>
              <a:rPr lang="ru-RU" sz="7200" b="1" i="1" u="sng" dirty="0"/>
              <a:t>система мотивации персонала строится на нескольких базовых принципах:</a:t>
            </a:r>
          </a:p>
          <a:p>
            <a:pPr fontAlgn="base"/>
            <a:r>
              <a:rPr lang="ru-RU" sz="7200" b="1" u="sng" dirty="0">
                <a:solidFill>
                  <a:srgbClr val="0070C0"/>
                </a:solidFill>
              </a:rPr>
              <a:t>Доступность.</a:t>
            </a:r>
            <a:r>
              <a:rPr lang="ru-RU" sz="7200" dirty="0"/>
              <a:t> Этот принцип помогает выбирать прозрачные, понятные каждому сотруднику способы мотивации и стимулирования. Различные подходы к мотивации должны быть обоснованы с учетом стажа, должности, объемов работы и других аспектов.</a:t>
            </a:r>
          </a:p>
          <a:p>
            <a:pPr fontAlgn="base"/>
            <a:r>
              <a:rPr lang="ru-RU" sz="7200" b="1" u="sng" dirty="0">
                <a:solidFill>
                  <a:srgbClr val="0070C0"/>
                </a:solidFill>
              </a:rPr>
              <a:t>Постепенность</a:t>
            </a:r>
            <a:r>
              <a:rPr lang="ru-RU" sz="7200" dirty="0">
                <a:solidFill>
                  <a:srgbClr val="0070C0"/>
                </a:solidFill>
              </a:rPr>
              <a:t>. </a:t>
            </a:r>
            <a:r>
              <a:rPr lang="ru-RU" sz="7200" dirty="0"/>
              <a:t>Это означает, что сразу вознаграждать работников премиями в крупных размерах нецелесообразно. У сотрудников постоянно формируется новый порог ожиданий, поэтому чтобы сохранить заинтересованность на следующем этапе мотивации, премии придется повышать, что приведет к лишним расходам компании.</a:t>
            </a:r>
          </a:p>
          <a:p>
            <a:pPr fontAlgn="base"/>
            <a:r>
              <a:rPr lang="ru-RU" sz="7200" b="1" u="sng" dirty="0">
                <a:solidFill>
                  <a:srgbClr val="0070C0"/>
                </a:solidFill>
              </a:rPr>
              <a:t>Ощутимость. </a:t>
            </a:r>
            <a:r>
              <a:rPr lang="ru-RU" sz="7200" dirty="0"/>
              <a:t>Данный принцип  подразумевает, что вознаграждение в любом виде должно быть значимым и напрямую зависеть от должности, привилегий и достижений сотрудника. Для возникновения мотивации важно найти золотую середину, учесть постепенность и ощутимость повышения вознаграждения.</a:t>
            </a:r>
          </a:p>
          <a:p>
            <a:pPr fontAlgn="base"/>
            <a:r>
              <a:rPr lang="ru-RU" sz="7200" b="1" u="sng" dirty="0">
                <a:solidFill>
                  <a:srgbClr val="0070C0"/>
                </a:solidFill>
              </a:rPr>
              <a:t>Своевременность. </a:t>
            </a:r>
            <a:r>
              <a:rPr lang="ru-RU" sz="7200" dirty="0"/>
              <a:t>Принцип своевременности указывает на важность временного фактора. Лучше сразу отметить заслугу персонала любым способом, затягивать момент не рекомендуется. Работник должен чувствовать значимость постоянно, поэтому часть компаний перешли на еженедельную оплату труда.</a:t>
            </a:r>
          </a:p>
          <a:p>
            <a:pPr fontAlgn="base"/>
            <a:r>
              <a:rPr lang="ru-RU" sz="7200" b="1" u="sng" dirty="0">
                <a:solidFill>
                  <a:srgbClr val="0070C0"/>
                </a:solidFill>
              </a:rPr>
              <a:t>Комплексность.  </a:t>
            </a:r>
            <a:r>
              <a:rPr lang="ru-RU" sz="7200" dirty="0"/>
              <a:t>Такой принцип предполагает применение разнообразных теорий мотивации и такого подхода, который чередует или объединяет несколько видов материальных и нематериальных вознаграждений.</a:t>
            </a:r>
          </a:p>
          <a:p>
            <a:pPr marL="0" indent="0">
              <a:buNone/>
            </a:pPr>
            <a:endParaRPr lang="ru-RU" dirty="0"/>
          </a:p>
        </p:txBody>
      </p:sp>
    </p:spTree>
    <p:extLst>
      <p:ext uri="{BB962C8B-B14F-4D97-AF65-F5344CB8AC3E}">
        <p14:creationId xmlns:p14="http://schemas.microsoft.com/office/powerpoint/2010/main" val="2767128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000" b="1" dirty="0">
                <a:solidFill>
                  <a:srgbClr val="FF0000"/>
                </a:solidFill>
              </a:rPr>
              <a:t>Виды мотивации персонала</a:t>
            </a:r>
            <a:br>
              <a:rPr lang="ru-RU" sz="2000" b="1" dirty="0">
                <a:solidFill>
                  <a:srgbClr val="FF0000"/>
                </a:solidFill>
              </a:rPr>
            </a:br>
            <a:endParaRPr lang="ru-RU" sz="2000" dirty="0">
              <a:solidFill>
                <a:srgbClr val="FF0000"/>
              </a:solidFill>
            </a:endParaRPr>
          </a:p>
        </p:txBody>
      </p:sp>
      <p:sp>
        <p:nvSpPr>
          <p:cNvPr id="3" name="Объект 2"/>
          <p:cNvSpPr>
            <a:spLocks noGrp="1"/>
          </p:cNvSpPr>
          <p:nvPr>
            <p:ph idx="1"/>
          </p:nvPr>
        </p:nvSpPr>
        <p:spPr>
          <a:xfrm>
            <a:off x="467544" y="692696"/>
            <a:ext cx="8229600" cy="5318051"/>
          </a:xfrm>
        </p:spPr>
        <p:txBody>
          <a:bodyPr>
            <a:normAutofit/>
          </a:bodyPr>
          <a:lstStyle/>
          <a:p>
            <a:pPr marL="0" indent="0">
              <a:buNone/>
            </a:pPr>
            <a:r>
              <a:rPr lang="ru-RU" dirty="0" smtClean="0"/>
              <a:t>На </a:t>
            </a:r>
            <a:r>
              <a:rPr lang="ru-RU" dirty="0"/>
              <a:t>практике выделяют </a:t>
            </a:r>
            <a:r>
              <a:rPr lang="ru-RU" b="1" i="1" u="sng" dirty="0">
                <a:solidFill>
                  <a:srgbClr val="0070C0"/>
                </a:solidFill>
              </a:rPr>
              <a:t>два основных вида мотивации персонала:</a:t>
            </a:r>
          </a:p>
          <a:p>
            <a:pPr marL="0" indent="0">
              <a:buNone/>
            </a:pPr>
            <a:r>
              <a:rPr lang="ru-RU" dirty="0"/>
              <a:t>1.    Материальная мотивация персонала;</a:t>
            </a:r>
          </a:p>
          <a:p>
            <a:pPr marL="0" indent="0">
              <a:buNone/>
            </a:pPr>
            <a:r>
              <a:rPr lang="ru-RU" dirty="0"/>
              <a:t>2.    Нематериальная мотивация персонала.</a:t>
            </a:r>
          </a:p>
          <a:p>
            <a:pPr marL="0" indent="0">
              <a:buNone/>
            </a:pPr>
            <a:r>
              <a:rPr lang="ru-RU" b="1" i="1" u="sng" dirty="0">
                <a:solidFill>
                  <a:srgbClr val="0070C0"/>
                </a:solidFill>
              </a:rPr>
              <a:t>Нематериальная мотивация </a:t>
            </a:r>
            <a:r>
              <a:rPr lang="ru-RU" dirty="0"/>
              <a:t>персонала, в свою очередь, делится еще на два вида мотивации персонала:</a:t>
            </a:r>
          </a:p>
          <a:p>
            <a:pPr fontAlgn="base"/>
            <a:r>
              <a:rPr lang="ru-RU" dirty="0"/>
              <a:t>Социальная мотивация персонала;</a:t>
            </a:r>
          </a:p>
          <a:p>
            <a:pPr fontAlgn="base"/>
            <a:r>
              <a:rPr lang="ru-RU" dirty="0"/>
              <a:t>Психологическая мотивация персонала.</a:t>
            </a:r>
          </a:p>
          <a:p>
            <a:endParaRPr lang="ru-RU" dirty="0"/>
          </a:p>
        </p:txBody>
      </p:sp>
    </p:spTree>
    <p:extLst>
      <p:ext uri="{BB962C8B-B14F-4D97-AF65-F5344CB8AC3E}">
        <p14:creationId xmlns:p14="http://schemas.microsoft.com/office/powerpoint/2010/main" val="1783866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0080"/>
          </a:xfrm>
        </p:spPr>
        <p:txBody>
          <a:bodyPr>
            <a:normAutofit/>
          </a:bodyPr>
          <a:lstStyle/>
          <a:p>
            <a:r>
              <a:rPr lang="ru-RU" sz="2000" b="1" dirty="0">
                <a:solidFill>
                  <a:srgbClr val="FF0000"/>
                </a:solidFill>
              </a:rPr>
              <a:t>Формы мотивации персонала</a:t>
            </a:r>
            <a:br>
              <a:rPr lang="ru-RU" sz="2000" b="1" dirty="0">
                <a:solidFill>
                  <a:srgbClr val="FF0000"/>
                </a:solidFill>
              </a:rPr>
            </a:br>
            <a:endParaRPr lang="ru-RU" sz="2000" dirty="0">
              <a:solidFill>
                <a:srgbClr val="FF0000"/>
              </a:solidFill>
            </a:endParaRPr>
          </a:p>
        </p:txBody>
      </p:sp>
      <p:sp>
        <p:nvSpPr>
          <p:cNvPr id="3" name="Объект 2"/>
          <p:cNvSpPr>
            <a:spLocks noGrp="1"/>
          </p:cNvSpPr>
          <p:nvPr>
            <p:ph idx="1"/>
          </p:nvPr>
        </p:nvSpPr>
        <p:spPr>
          <a:xfrm>
            <a:off x="539552" y="764704"/>
            <a:ext cx="8229600" cy="5544616"/>
          </a:xfrm>
        </p:spPr>
        <p:txBody>
          <a:bodyPr>
            <a:normAutofit fontScale="85000" lnSpcReduction="10000"/>
          </a:bodyPr>
          <a:lstStyle/>
          <a:p>
            <a:pPr marL="0" indent="0">
              <a:buNone/>
            </a:pPr>
            <a:r>
              <a:rPr lang="ru-RU" b="1" i="1" u="sng" dirty="0" smtClean="0">
                <a:solidFill>
                  <a:srgbClr val="0070C0"/>
                </a:solidFill>
              </a:rPr>
              <a:t>К </a:t>
            </a:r>
            <a:r>
              <a:rPr lang="ru-RU" b="1" i="1" u="sng" dirty="0">
                <a:solidFill>
                  <a:srgbClr val="0070C0"/>
                </a:solidFill>
              </a:rPr>
              <a:t>формам мотивации персонала </a:t>
            </a:r>
            <a:r>
              <a:rPr lang="ru-RU" dirty="0"/>
              <a:t>относятся:</a:t>
            </a:r>
          </a:p>
          <a:p>
            <a:pPr fontAlgn="base"/>
            <a:r>
              <a:rPr lang="ru-RU" dirty="0"/>
              <a:t>Заработная плата.</a:t>
            </a:r>
          </a:p>
          <a:p>
            <a:pPr fontAlgn="base"/>
            <a:r>
              <a:rPr lang="ru-RU" dirty="0"/>
              <a:t>Система льгот внутри предприятия: премирование, доплаты за стаж, оплата проезда до работы и обратно, страхование здоровья и так далее.</a:t>
            </a:r>
          </a:p>
          <a:p>
            <a:pPr fontAlgn="base"/>
            <a:r>
              <a:rPr lang="ru-RU" dirty="0"/>
              <a:t>Моральное поощрение подчиненных.</a:t>
            </a:r>
          </a:p>
          <a:p>
            <a:pPr fontAlgn="base"/>
            <a:r>
              <a:rPr lang="ru-RU" dirty="0"/>
              <a:t>Повышение квалификационного уровня рабочих и продвижение по служебной лестнице.</a:t>
            </a:r>
          </a:p>
          <a:p>
            <a:pPr fontAlgn="base"/>
            <a:r>
              <a:rPr lang="ru-RU" dirty="0"/>
              <a:t>Развитие доверительных взаимоотношений между коллегами, устранение психологических и административных барьеров.</a:t>
            </a:r>
          </a:p>
          <a:p>
            <a:endParaRPr lang="ru-RU" dirty="0"/>
          </a:p>
        </p:txBody>
      </p:sp>
    </p:spTree>
    <p:extLst>
      <p:ext uri="{BB962C8B-B14F-4D97-AF65-F5344CB8AC3E}">
        <p14:creationId xmlns:p14="http://schemas.microsoft.com/office/powerpoint/2010/main" val="813918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Autofit/>
          </a:bodyPr>
          <a:lstStyle/>
          <a:p>
            <a:r>
              <a:rPr lang="ru-RU" sz="1800" dirty="0" smtClean="0">
                <a:solidFill>
                  <a:srgbClr val="FF0000"/>
                </a:solidFill>
              </a:rPr>
              <a:t>Мотивация персонала</a:t>
            </a:r>
            <a:endParaRPr lang="ru-RU" sz="18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9" y="692696"/>
            <a:ext cx="6264696" cy="5760640"/>
          </a:xfrm>
        </p:spPr>
      </p:pic>
    </p:spTree>
    <p:extLst>
      <p:ext uri="{BB962C8B-B14F-4D97-AF65-F5344CB8AC3E}">
        <p14:creationId xmlns:p14="http://schemas.microsoft.com/office/powerpoint/2010/main" val="661637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2800" dirty="0" smtClean="0">
                <a:solidFill>
                  <a:srgbClr val="FF0000"/>
                </a:solidFill>
              </a:rPr>
              <a:t>Личная мотивация работника к труду</a:t>
            </a:r>
            <a:endParaRPr lang="ru-RU" sz="2800" dirty="0">
              <a:solidFill>
                <a:srgbClr val="FF000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8496944" cy="5760640"/>
          </a:xfrm>
        </p:spPr>
      </p:pic>
    </p:spTree>
    <p:extLst>
      <p:ext uri="{BB962C8B-B14F-4D97-AF65-F5344CB8AC3E}">
        <p14:creationId xmlns:p14="http://schemas.microsoft.com/office/powerpoint/2010/main" val="265265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1800" dirty="0" smtClean="0">
                <a:solidFill>
                  <a:srgbClr val="FF0000"/>
                </a:solidFill>
              </a:rPr>
              <a:t>Совокупность управленческих воздействий формирующих мотивацию работника к труду</a:t>
            </a:r>
            <a:endParaRPr lang="ru-RU" sz="1800" dirty="0">
              <a:solidFill>
                <a:srgbClr val="FF000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16832"/>
            <a:ext cx="3754760" cy="3460824"/>
          </a:xfrm>
        </p:spPr>
      </p:pic>
      <p:sp>
        <p:nvSpPr>
          <p:cNvPr id="4" name="Объект 3"/>
          <p:cNvSpPr>
            <a:spLocks noGrp="1"/>
          </p:cNvSpPr>
          <p:nvPr>
            <p:ph sz="half" idx="2"/>
          </p:nvPr>
        </p:nvSpPr>
        <p:spPr>
          <a:xfrm>
            <a:off x="4355976" y="1600200"/>
            <a:ext cx="4330824" cy="4525963"/>
          </a:xfrm>
        </p:spPr>
        <p:txBody>
          <a:bodyPr>
            <a:normAutofit fontScale="92500" lnSpcReduction="20000"/>
          </a:bodyPr>
          <a:lstStyle/>
          <a:p>
            <a:pPr marL="0" indent="0">
              <a:buNone/>
            </a:pPr>
            <a:r>
              <a:rPr lang="ru-RU" dirty="0"/>
              <a:t>Управление </a:t>
            </a:r>
            <a:r>
              <a:rPr lang="ru-RU" b="1" dirty="0"/>
              <a:t>мотивацией</a:t>
            </a:r>
            <a:r>
              <a:rPr lang="ru-RU" dirty="0"/>
              <a:t> и стимулированием </a:t>
            </a:r>
            <a:r>
              <a:rPr lang="ru-RU" b="1" dirty="0" smtClean="0"/>
              <a:t>трудовой</a:t>
            </a:r>
            <a:r>
              <a:rPr lang="ru-RU" dirty="0"/>
              <a:t> деятельности — это управление процессом целенаправленного </a:t>
            </a:r>
            <a:r>
              <a:rPr lang="ru-RU" dirty="0" smtClean="0"/>
              <a:t>               </a:t>
            </a:r>
            <a:r>
              <a:rPr lang="ru-RU" b="1" dirty="0" smtClean="0"/>
              <a:t>воздействия</a:t>
            </a:r>
            <a:r>
              <a:rPr lang="ru-RU" dirty="0"/>
              <a:t> на поведение персонала организации посредством </a:t>
            </a:r>
            <a:r>
              <a:rPr lang="ru-RU" b="1" dirty="0"/>
              <a:t>влияния</a:t>
            </a:r>
            <a:r>
              <a:rPr lang="ru-RU" dirty="0"/>
              <a:t> на условия его жизнедеятельности, используя стимулы и мотивы, побуждающие человека </a:t>
            </a:r>
            <a:r>
              <a:rPr lang="ru-RU" b="1" dirty="0"/>
              <a:t>к</a:t>
            </a:r>
            <a:r>
              <a:rPr lang="ru-RU" dirty="0"/>
              <a:t> </a:t>
            </a:r>
            <a:r>
              <a:rPr lang="ru-RU" b="1" dirty="0"/>
              <a:t>труду</a:t>
            </a:r>
            <a:r>
              <a:rPr lang="ru-RU" dirty="0"/>
              <a:t>.</a:t>
            </a:r>
          </a:p>
        </p:txBody>
      </p:sp>
    </p:spTree>
    <p:extLst>
      <p:ext uri="{BB962C8B-B14F-4D97-AF65-F5344CB8AC3E}">
        <p14:creationId xmlns:p14="http://schemas.microsoft.com/office/powerpoint/2010/main" val="4182670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1800" dirty="0">
                <a:solidFill>
                  <a:srgbClr val="FF0000"/>
                </a:solidFill>
              </a:rPr>
              <a:t>Совокупность управленческих воздействий формирующих мотивацию работника к труду</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52736"/>
            <a:ext cx="7920880" cy="5400600"/>
          </a:xfrm>
        </p:spPr>
      </p:pic>
    </p:spTree>
    <p:extLst>
      <p:ext uri="{BB962C8B-B14F-4D97-AF65-F5344CB8AC3E}">
        <p14:creationId xmlns:p14="http://schemas.microsoft.com/office/powerpoint/2010/main" val="221425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solidFill>
                  <a:srgbClr val="FF0000"/>
                </a:solidFill>
              </a:rPr>
              <a:t>Построение комплексных программ оплаты труда</a:t>
            </a:r>
            <a:r>
              <a:rPr lang="ru-RU" sz="1800" dirty="0">
                <a:solidFill>
                  <a:srgbClr val="FF0000"/>
                </a:solidFill>
              </a:rPr>
              <a:t/>
            </a:r>
            <a:br>
              <a:rPr lang="ru-RU" sz="1800" dirty="0">
                <a:solidFill>
                  <a:srgbClr val="FF0000"/>
                </a:solidFill>
              </a:rPr>
            </a:br>
            <a:endParaRPr lang="ru-RU" sz="1800" dirty="0"/>
          </a:p>
        </p:txBody>
      </p:sp>
      <p:sp>
        <p:nvSpPr>
          <p:cNvPr id="3" name="Объект 2"/>
          <p:cNvSpPr>
            <a:spLocks noGrp="1"/>
          </p:cNvSpPr>
          <p:nvPr>
            <p:ph idx="1"/>
          </p:nvPr>
        </p:nvSpPr>
        <p:spPr>
          <a:xfrm>
            <a:off x="457200" y="908720"/>
            <a:ext cx="8229600" cy="5217443"/>
          </a:xfrm>
        </p:spPr>
        <p:txBody>
          <a:bodyPr>
            <a:normAutofit/>
          </a:bodyPr>
          <a:lstStyle/>
          <a:p>
            <a:pPr marL="0" indent="0" algn="just">
              <a:buNone/>
            </a:pPr>
            <a:r>
              <a:rPr lang="ru-RU" dirty="0" smtClean="0"/>
              <a:t>   </a:t>
            </a:r>
            <a:r>
              <a:rPr lang="ru-RU" b="1" dirty="0" smtClean="0"/>
              <a:t>Первое </a:t>
            </a:r>
            <a:r>
              <a:rPr lang="ru-RU" b="1" dirty="0"/>
              <a:t>место по важности сотрудники отдают наличию конкретной, простой и понятной системе начисления заработанных денег. </a:t>
            </a:r>
            <a:endParaRPr lang="ru-RU" b="1" dirty="0" smtClean="0"/>
          </a:p>
          <a:p>
            <a:pPr marL="0" indent="0" algn="just">
              <a:buNone/>
            </a:pPr>
            <a:r>
              <a:rPr lang="ru-RU" b="1" dirty="0"/>
              <a:t> </a:t>
            </a:r>
            <a:r>
              <a:rPr lang="ru-RU" b="1" dirty="0" smtClean="0"/>
              <a:t>  Она </a:t>
            </a:r>
            <a:r>
              <a:rPr lang="ru-RU" b="1" dirty="0"/>
              <a:t>должна быть прямо и недвусмысленно связана с результатами деятельности конкретного человека или структурного подразделения, в котором он трудится, а в целом — с результативностью компании.</a:t>
            </a:r>
          </a:p>
        </p:txBody>
      </p:sp>
    </p:spTree>
    <p:extLst>
      <p:ext uri="{BB962C8B-B14F-4D97-AF65-F5344CB8AC3E}">
        <p14:creationId xmlns:p14="http://schemas.microsoft.com/office/powerpoint/2010/main" val="2722486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1800" dirty="0" smtClean="0">
                <a:solidFill>
                  <a:srgbClr val="FF0000"/>
                </a:solidFill>
              </a:rPr>
              <a:t>Мотивация трудовой деятельности</a:t>
            </a:r>
            <a:endParaRPr lang="ru-RU" sz="1800" dirty="0">
              <a:solidFill>
                <a:srgbClr val="FF0000"/>
              </a:solidFill>
            </a:endParaRPr>
          </a:p>
        </p:txBody>
      </p:sp>
      <p:sp>
        <p:nvSpPr>
          <p:cNvPr id="3" name="Объект 2"/>
          <p:cNvSpPr>
            <a:spLocks noGrp="1"/>
          </p:cNvSpPr>
          <p:nvPr>
            <p:ph idx="1"/>
          </p:nvPr>
        </p:nvSpPr>
        <p:spPr>
          <a:xfrm>
            <a:off x="457200" y="836712"/>
            <a:ext cx="7355160" cy="5256583"/>
          </a:xfrm>
          <a:ln w="12700">
            <a:noFill/>
            <a:prstDash val="lgDashDotDot"/>
          </a:ln>
        </p:spPr>
        <p:txBody>
          <a:bodyPr>
            <a:normAutofit/>
          </a:bodyPr>
          <a:lstStyle/>
          <a:p>
            <a:pPr marL="0" indent="0">
              <a:buNone/>
            </a:pPr>
            <a:r>
              <a:rPr lang="ru-RU" sz="3600" b="1" dirty="0" smtClean="0"/>
              <a:t>Таким образом, мотивация трудовой деятельности это важный элемент функционирования механизма управления персоналом, который направлен на достижение целей компании.</a:t>
            </a:r>
          </a:p>
        </p:txBody>
      </p:sp>
    </p:spTree>
    <p:extLst>
      <p:ext uri="{BB962C8B-B14F-4D97-AF65-F5344CB8AC3E}">
        <p14:creationId xmlns:p14="http://schemas.microsoft.com/office/powerpoint/2010/main" val="1684297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ru-RU" sz="4400" dirty="0" smtClean="0">
                <a:solidFill>
                  <a:srgbClr val="FF0000"/>
                </a:solidFill>
              </a:rPr>
              <a:t>3.Формирование эффективного мотивационного механизма </a:t>
            </a:r>
          </a:p>
          <a:p>
            <a:pPr marL="0" indent="0" algn="ctr">
              <a:buNone/>
            </a:pPr>
            <a:r>
              <a:rPr lang="ru-RU" sz="4400" dirty="0" smtClean="0">
                <a:solidFill>
                  <a:srgbClr val="FF0000"/>
                </a:solidFill>
              </a:rPr>
              <a:t>в организации</a:t>
            </a:r>
            <a:endParaRPr lang="ru-RU" sz="4400" dirty="0">
              <a:solidFill>
                <a:srgbClr val="FF0000"/>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913980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dirty="0">
                <a:solidFill>
                  <a:srgbClr val="FF0000"/>
                </a:solidFill>
              </a:rPr>
              <a:t>Технология формирования мотивационного механизма</a:t>
            </a:r>
            <a:endParaRPr lang="ru-RU" sz="2400" dirty="0"/>
          </a:p>
        </p:txBody>
      </p:sp>
      <p:sp>
        <p:nvSpPr>
          <p:cNvPr id="3" name="Объект 2"/>
          <p:cNvSpPr>
            <a:spLocks noGrp="1"/>
          </p:cNvSpPr>
          <p:nvPr>
            <p:ph idx="1"/>
          </p:nvPr>
        </p:nvSpPr>
        <p:spPr>
          <a:xfrm>
            <a:off x="457200" y="908720"/>
            <a:ext cx="8229600" cy="5217443"/>
          </a:xfrm>
        </p:spPr>
        <p:txBody>
          <a:bodyPr>
            <a:normAutofit/>
          </a:bodyPr>
          <a:lstStyle/>
          <a:p>
            <a:pPr marL="0" indent="0">
              <a:buNone/>
            </a:pPr>
            <a:r>
              <a:rPr lang="ru-RU" b="1" u="sng" dirty="0">
                <a:solidFill>
                  <a:srgbClr val="0070C0"/>
                </a:solidFill>
              </a:rPr>
              <a:t>Мотивационный механизм предприятия —</a:t>
            </a:r>
            <a:r>
              <a:rPr lang="ru-RU" b="1" dirty="0"/>
              <a:t> </a:t>
            </a:r>
            <a:r>
              <a:rPr lang="ru-RU" dirty="0"/>
              <a:t>комплексная система факторов мотивации, применяемых инструментов и способов воздействия на работающий персонал для обеспечения достижения </a:t>
            </a:r>
            <a:r>
              <a:rPr lang="ru-RU" dirty="0" smtClean="0"/>
              <a:t>целей.</a:t>
            </a:r>
          </a:p>
          <a:p>
            <a:pPr marL="0" indent="0">
              <a:buNone/>
            </a:pPr>
            <a:r>
              <a:rPr lang="ru-RU" dirty="0"/>
              <a:t>Для его создания рекомендуется применять определенную </a:t>
            </a:r>
            <a:r>
              <a:rPr lang="ru-RU" b="1" u="sng" dirty="0">
                <a:solidFill>
                  <a:srgbClr val="0070C0"/>
                </a:solidFill>
              </a:rPr>
              <a:t>технологию </a:t>
            </a:r>
            <a:r>
              <a:rPr lang="ru-RU" b="1" u="sng" dirty="0" smtClean="0">
                <a:solidFill>
                  <a:srgbClr val="0070C0"/>
                </a:solidFill>
              </a:rPr>
              <a:t>формирования мотивационного механизма.</a:t>
            </a:r>
            <a:endParaRPr lang="ru-RU" b="1" u="sng" dirty="0">
              <a:solidFill>
                <a:srgbClr val="0070C0"/>
              </a:solidFill>
            </a:endParaRPr>
          </a:p>
        </p:txBody>
      </p:sp>
    </p:spTree>
    <p:extLst>
      <p:ext uri="{BB962C8B-B14F-4D97-AF65-F5344CB8AC3E}">
        <p14:creationId xmlns:p14="http://schemas.microsoft.com/office/powerpoint/2010/main" val="1161049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60040"/>
          </a:xfrm>
        </p:spPr>
        <p:txBody>
          <a:bodyPr>
            <a:normAutofit fontScale="90000"/>
          </a:bodyPr>
          <a:lstStyle/>
          <a:p>
            <a:r>
              <a:rPr lang="ru-RU" sz="2000" dirty="0">
                <a:solidFill>
                  <a:srgbClr val="FF0000"/>
                </a:solidFill>
              </a:rPr>
              <a:t>Технология формирования мотивационного механизма</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764704"/>
            <a:ext cx="6840760" cy="5328592"/>
          </a:xfrm>
        </p:spPr>
      </p:pic>
    </p:spTree>
    <p:extLst>
      <p:ext uri="{BB962C8B-B14F-4D97-AF65-F5344CB8AC3E}">
        <p14:creationId xmlns:p14="http://schemas.microsoft.com/office/powerpoint/2010/main" val="19116766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normAutofit/>
          </a:bodyPr>
          <a:lstStyle/>
          <a:p>
            <a:r>
              <a:rPr lang="ru-RU" sz="2400" dirty="0" smtClean="0">
                <a:solidFill>
                  <a:srgbClr val="FF0000"/>
                </a:solidFill>
              </a:rPr>
              <a:t>Составляющие элементы мотивации персонала</a:t>
            </a:r>
            <a:endParaRPr lang="ru-RU" sz="24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80728"/>
            <a:ext cx="8046156" cy="5256584"/>
          </a:xfrm>
        </p:spPr>
      </p:pic>
    </p:spTree>
    <p:extLst>
      <p:ext uri="{BB962C8B-B14F-4D97-AF65-F5344CB8AC3E}">
        <p14:creationId xmlns:p14="http://schemas.microsoft.com/office/powerpoint/2010/main" val="838650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FF0000"/>
                </a:solidFill>
              </a:rPr>
              <a:t>Составляющие элементы мотивации персонала</a:t>
            </a:r>
            <a:endParaRPr lang="ru-RU" sz="2400" dirty="0"/>
          </a:p>
        </p:txBody>
      </p:sp>
      <p:sp>
        <p:nvSpPr>
          <p:cNvPr id="3" name="Объект 2"/>
          <p:cNvSpPr>
            <a:spLocks noGrp="1"/>
          </p:cNvSpPr>
          <p:nvPr>
            <p:ph idx="1"/>
          </p:nvPr>
        </p:nvSpPr>
        <p:spPr>
          <a:xfrm>
            <a:off x="457200" y="1268760"/>
            <a:ext cx="8229600" cy="4857403"/>
          </a:xfrm>
        </p:spPr>
        <p:txBody>
          <a:bodyPr/>
          <a:lstStyle/>
          <a:p>
            <a:r>
              <a:rPr lang="ru-RU" dirty="0" smtClean="0"/>
              <a:t>1. </a:t>
            </a:r>
            <a:r>
              <a:rPr lang="ru-RU" dirty="0"/>
              <a:t>Материальная (экономическая) мотивация персонала. Очень действенный и широко используемый метод.</a:t>
            </a:r>
          </a:p>
          <a:p>
            <a:r>
              <a:rPr lang="ru-RU" dirty="0"/>
              <a:t>2. </a:t>
            </a:r>
            <a:r>
              <a:rPr lang="ru-RU" dirty="0" err="1"/>
              <a:t>Неденежная</a:t>
            </a:r>
            <a:r>
              <a:rPr lang="ru-RU" dirty="0"/>
              <a:t> материальная (косвенно-материальная) мотивация персонала.</a:t>
            </a:r>
          </a:p>
          <a:p>
            <a:r>
              <a:rPr lang="ru-RU" dirty="0"/>
              <a:t>3.Нематериальная мотивация персонала.</a:t>
            </a:r>
          </a:p>
          <a:p>
            <a:endParaRPr lang="ru-RU" dirty="0"/>
          </a:p>
          <a:p>
            <a:endParaRPr lang="ru-RU" dirty="0"/>
          </a:p>
        </p:txBody>
      </p:sp>
    </p:spTree>
    <p:extLst>
      <p:ext uri="{BB962C8B-B14F-4D97-AF65-F5344CB8AC3E}">
        <p14:creationId xmlns:p14="http://schemas.microsoft.com/office/powerpoint/2010/main" val="2604177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dirty="0" smtClean="0">
                <a:solidFill>
                  <a:srgbClr val="FF0000"/>
                </a:solidFill>
              </a:rPr>
              <a:t>Составляющие материальной мотивации персонала</a:t>
            </a:r>
            <a:endParaRPr lang="ru-RU" sz="24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fontScale="70000" lnSpcReduction="20000"/>
          </a:bodyPr>
          <a:lstStyle/>
          <a:p>
            <a:pPr marL="0" indent="0">
              <a:buNone/>
            </a:pPr>
            <a:r>
              <a:rPr lang="ru-RU" b="1" dirty="0"/>
              <a:t>Заработная плата. </a:t>
            </a:r>
            <a:endParaRPr lang="ru-RU" b="1" dirty="0" smtClean="0"/>
          </a:p>
          <a:p>
            <a:pPr marL="0" indent="0">
              <a:buNone/>
            </a:pPr>
            <a:r>
              <a:rPr lang="ru-RU" dirty="0" smtClean="0"/>
              <a:t>Оклад </a:t>
            </a:r>
            <a:r>
              <a:rPr lang="ru-RU" dirty="0"/>
              <a:t>сотрудников, системы оплаты труда, тарифные ставки – все это является основной составляющей частью механизмов материальной мотивации персонала. </a:t>
            </a:r>
            <a:endParaRPr lang="ru-RU" dirty="0" smtClean="0"/>
          </a:p>
          <a:p>
            <a:pPr marL="0" indent="0">
              <a:buNone/>
            </a:pPr>
            <a:r>
              <a:rPr lang="ru-RU" dirty="0" smtClean="0"/>
              <a:t>Соответственно</a:t>
            </a:r>
            <a:r>
              <a:rPr lang="ru-RU" dirty="0"/>
              <a:t>, так как любая организация принимает решения об установлении заработной платы для различных должностей, можно сказать о том, что материальная мотивация используется всеми без исключения работодателями. </a:t>
            </a:r>
            <a:endParaRPr lang="ru-RU" dirty="0" smtClean="0"/>
          </a:p>
          <a:p>
            <a:pPr marL="0" indent="0">
              <a:buNone/>
            </a:pPr>
            <a:r>
              <a:rPr lang="ru-RU" dirty="0" smtClean="0"/>
              <a:t>Однако </a:t>
            </a:r>
            <a:r>
              <a:rPr lang="ru-RU" dirty="0"/>
              <a:t>непосредственно зарплата далеко не всегда является самым эффективным мотивационным инструментом, так как её изменение требует задействования достаточно большого количества процессуальных процедур, а её выплата также сопрягается со множеством нюансов и тонкостей, которые следует учитывать как работникам, так и работодателям.</a:t>
            </a:r>
            <a:br>
              <a:rPr lang="ru-RU" dirty="0"/>
            </a:br>
            <a:r>
              <a:rPr lang="ru-RU" dirty="0"/>
              <a:t/>
            </a:r>
            <a:br>
              <a:rPr lang="ru-RU" dirty="0"/>
            </a:br>
            <a:endParaRPr lang="ru-RU" dirty="0"/>
          </a:p>
        </p:txBody>
      </p:sp>
    </p:spTree>
    <p:extLst>
      <p:ext uri="{BB962C8B-B14F-4D97-AF65-F5344CB8AC3E}">
        <p14:creationId xmlns:p14="http://schemas.microsoft.com/office/powerpoint/2010/main" val="304481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dirty="0">
                <a:solidFill>
                  <a:srgbClr val="FF0000"/>
                </a:solidFill>
              </a:rPr>
              <a:t>Составляющие материальной мотивации персонала</a:t>
            </a:r>
            <a:endParaRPr lang="ru-RU" sz="2400" dirty="0"/>
          </a:p>
        </p:txBody>
      </p:sp>
      <p:sp>
        <p:nvSpPr>
          <p:cNvPr id="3" name="Объект 2"/>
          <p:cNvSpPr>
            <a:spLocks noGrp="1"/>
          </p:cNvSpPr>
          <p:nvPr>
            <p:ph idx="1"/>
          </p:nvPr>
        </p:nvSpPr>
        <p:spPr>
          <a:xfrm>
            <a:off x="457200" y="836712"/>
            <a:ext cx="8229600" cy="5289451"/>
          </a:xfrm>
        </p:spPr>
        <p:txBody>
          <a:bodyPr>
            <a:normAutofit fontScale="62500" lnSpcReduction="20000"/>
          </a:bodyPr>
          <a:lstStyle/>
          <a:p>
            <a:pPr marL="0" indent="0">
              <a:buNone/>
            </a:pPr>
            <a:r>
              <a:rPr lang="ru-RU" b="1" dirty="0"/>
              <a:t>Премии. </a:t>
            </a:r>
            <a:endParaRPr lang="ru-RU" b="1" dirty="0" smtClean="0"/>
          </a:p>
          <a:p>
            <a:pPr marL="0" indent="0">
              <a:buNone/>
            </a:pPr>
            <a:r>
              <a:rPr lang="ru-RU" dirty="0" smtClean="0"/>
              <a:t>Наиболее </a:t>
            </a:r>
            <a:r>
              <a:rPr lang="ru-RU" dirty="0"/>
              <a:t>распространенным дополнительным механизмом мотивирования работников является предоставление денежных премий. </a:t>
            </a:r>
            <a:endParaRPr lang="ru-RU" dirty="0" smtClean="0"/>
          </a:p>
          <a:p>
            <a:pPr marL="0" indent="0">
              <a:buNone/>
            </a:pPr>
            <a:r>
              <a:rPr lang="ru-RU" dirty="0" smtClean="0"/>
              <a:t>При </a:t>
            </a:r>
            <a:r>
              <a:rPr lang="ru-RU" dirty="0"/>
              <a:t>этом премирование может предусматривать как выдачу 13 зарплаты по итогам года, так и отдельные вознаграждения, назначаемые в соответствии с ключевыми показателями эффективности или другими методиками воздействия на </a:t>
            </a:r>
            <a:r>
              <a:rPr lang="ru-RU" dirty="0" smtClean="0"/>
              <a:t>работников</a:t>
            </a:r>
            <a:r>
              <a:rPr lang="ru-RU" dirty="0"/>
              <a:t> </a:t>
            </a:r>
            <a:r>
              <a:rPr lang="ru-RU" dirty="0" smtClean="0"/>
              <a:t>(всевозможные </a:t>
            </a:r>
            <a:r>
              <a:rPr lang="ru-RU" dirty="0"/>
              <a:t>премии, </a:t>
            </a:r>
            <a:r>
              <a:rPr lang="ru-RU" dirty="0" smtClean="0"/>
              <a:t>премии за индивидуальный вклад, проценты </a:t>
            </a:r>
            <a:r>
              <a:rPr lang="ru-RU" dirty="0"/>
              <a:t>от продаж, </a:t>
            </a:r>
            <a:r>
              <a:rPr lang="ru-RU" dirty="0" smtClean="0"/>
              <a:t>прочие </a:t>
            </a:r>
            <a:r>
              <a:rPr lang="ru-RU" dirty="0"/>
              <a:t>материальные бонусы за  хорошие </a:t>
            </a:r>
            <a:r>
              <a:rPr lang="ru-RU" dirty="0" smtClean="0"/>
              <a:t>достижения). </a:t>
            </a:r>
          </a:p>
          <a:p>
            <a:pPr marL="0" indent="0">
              <a:buNone/>
            </a:pPr>
            <a:r>
              <a:rPr lang="ru-RU" dirty="0" smtClean="0"/>
              <a:t>Выплаты рассчитанные с учетом применения </a:t>
            </a:r>
            <a:r>
              <a:rPr lang="en-US" dirty="0" smtClean="0"/>
              <a:t>KPI (</a:t>
            </a:r>
            <a:r>
              <a:rPr lang="ru-RU" dirty="0" smtClean="0"/>
              <a:t>ключевые показатели эффективности).</a:t>
            </a:r>
          </a:p>
          <a:p>
            <a:pPr marL="0" indent="0">
              <a:buNone/>
            </a:pPr>
            <a:r>
              <a:rPr lang="ru-RU" dirty="0" smtClean="0"/>
              <a:t> </a:t>
            </a:r>
            <a:r>
              <a:rPr lang="ru-RU" dirty="0"/>
              <a:t>Следует помнить, что все денежные премии входят в заработную плату работников и влияют на её исчисление, что важно при решении множества вопросов, связанных с социальным обеспечением и гарантиями трудящихся, предусмотренных законодательством.</a:t>
            </a:r>
            <a:br>
              <a:rPr lang="ru-RU" dirty="0"/>
            </a:br>
            <a:r>
              <a:rPr lang="ru-RU" dirty="0"/>
              <a:t/>
            </a:r>
            <a:br>
              <a:rPr lang="ru-RU" dirty="0"/>
            </a:br>
            <a:endParaRPr lang="ru-RU" dirty="0"/>
          </a:p>
        </p:txBody>
      </p:sp>
    </p:spTree>
    <p:extLst>
      <p:ext uri="{BB962C8B-B14F-4D97-AF65-F5344CB8AC3E}">
        <p14:creationId xmlns:p14="http://schemas.microsoft.com/office/powerpoint/2010/main" val="962913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2400" dirty="0">
                <a:solidFill>
                  <a:srgbClr val="FF0000"/>
                </a:solidFill>
              </a:rPr>
              <a:t>Составляющие материальной мотивации персонала</a:t>
            </a:r>
            <a:endParaRPr lang="ru-RU" sz="2400" dirty="0"/>
          </a:p>
        </p:txBody>
      </p:sp>
      <p:sp>
        <p:nvSpPr>
          <p:cNvPr id="3" name="Объект 2"/>
          <p:cNvSpPr>
            <a:spLocks noGrp="1"/>
          </p:cNvSpPr>
          <p:nvPr>
            <p:ph idx="1"/>
          </p:nvPr>
        </p:nvSpPr>
        <p:spPr>
          <a:xfrm>
            <a:off x="539552" y="764704"/>
            <a:ext cx="7869560" cy="4525963"/>
          </a:xfrm>
        </p:spPr>
        <p:txBody>
          <a:bodyPr>
            <a:normAutofit fontScale="77500" lnSpcReduction="20000"/>
          </a:bodyPr>
          <a:lstStyle/>
          <a:p>
            <a:pPr marL="0" indent="0">
              <a:buNone/>
            </a:pPr>
            <a:r>
              <a:rPr lang="ru-RU" b="1" dirty="0"/>
              <a:t>Подарки. </a:t>
            </a:r>
            <a:endParaRPr lang="ru-RU" b="1" dirty="0" smtClean="0"/>
          </a:p>
          <a:p>
            <a:pPr marL="0" indent="0">
              <a:buNone/>
            </a:pPr>
            <a:r>
              <a:rPr lang="ru-RU" dirty="0" smtClean="0"/>
              <a:t>Работодатели </a:t>
            </a:r>
            <a:r>
              <a:rPr lang="ru-RU" dirty="0"/>
              <a:t>вправе делать сотрудникам отдельные подарки в качестве мотивирующего инструмента. Они могут иметь самый разнообразный характер и предоставляться как в виде непосредственной продукции или услуг предприятия, так и в формате различных других товаров или иных ценностей</a:t>
            </a:r>
            <a:r>
              <a:rPr lang="ru-RU" dirty="0" smtClean="0"/>
              <a:t>.</a:t>
            </a:r>
          </a:p>
          <a:p>
            <a:pPr marL="0" indent="0">
              <a:buNone/>
            </a:pPr>
            <a:r>
              <a:rPr lang="ru-RU" dirty="0" smtClean="0"/>
              <a:t>Примерами </a:t>
            </a:r>
            <a:r>
              <a:rPr lang="ru-RU" dirty="0"/>
              <a:t>подарков могут служить в том числе </a:t>
            </a:r>
            <a:r>
              <a:rPr lang="ru-RU" dirty="0" smtClean="0"/>
              <a:t>подарки к юбилею сотрудника, путевки</a:t>
            </a:r>
            <a:r>
              <a:rPr lang="ru-RU" dirty="0"/>
              <a:t>, ваучеры на посещение различных заведений, билеты на культурно-массовые мероприятия.</a:t>
            </a:r>
            <a:br>
              <a:rPr lang="ru-RU" dirty="0"/>
            </a:br>
            <a:r>
              <a:rPr lang="ru-RU" dirty="0"/>
              <a:t/>
            </a:r>
            <a:br>
              <a:rPr lang="ru-RU" dirty="0"/>
            </a:br>
            <a:endParaRPr lang="ru-RU" dirty="0"/>
          </a:p>
        </p:txBody>
      </p:sp>
    </p:spTree>
    <p:extLst>
      <p:ext uri="{BB962C8B-B14F-4D97-AF65-F5344CB8AC3E}">
        <p14:creationId xmlns:p14="http://schemas.microsoft.com/office/powerpoint/2010/main" val="2680235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solidFill>
                  <a:srgbClr val="FF0000"/>
                </a:solidFill>
              </a:rPr>
              <a:t>Составляющие косвенно-материальной мотивации персонала</a:t>
            </a:r>
            <a:endParaRPr lang="ru-RU" sz="2400" dirty="0">
              <a:solidFill>
                <a:srgbClr val="FF0000"/>
              </a:solidFill>
            </a:endParaRPr>
          </a:p>
        </p:txBody>
      </p:sp>
      <p:sp>
        <p:nvSpPr>
          <p:cNvPr id="3" name="Объект 2"/>
          <p:cNvSpPr>
            <a:spLocks noGrp="1"/>
          </p:cNvSpPr>
          <p:nvPr>
            <p:ph idx="1"/>
          </p:nvPr>
        </p:nvSpPr>
        <p:spPr/>
        <p:txBody>
          <a:bodyPr>
            <a:normAutofit fontScale="70000" lnSpcReduction="20000"/>
          </a:bodyPr>
          <a:lstStyle/>
          <a:p>
            <a:pPr marL="0" indent="0">
              <a:buNone/>
            </a:pPr>
            <a:r>
              <a:rPr lang="ru-RU" b="1" dirty="0"/>
              <a:t>Льготы и компенсации. </a:t>
            </a:r>
            <a:endParaRPr lang="ru-RU" b="1" dirty="0" smtClean="0"/>
          </a:p>
          <a:p>
            <a:pPr marL="0" indent="0">
              <a:buNone/>
            </a:pPr>
            <a:r>
              <a:rPr lang="ru-RU" dirty="0" smtClean="0"/>
              <a:t>Работодатель </a:t>
            </a:r>
            <a:r>
              <a:rPr lang="ru-RU" dirty="0"/>
              <a:t>может </a:t>
            </a:r>
            <a:r>
              <a:rPr lang="ru-RU" dirty="0" smtClean="0"/>
              <a:t>предоставлять: </a:t>
            </a:r>
          </a:p>
          <a:p>
            <a:r>
              <a:rPr lang="ru-RU" dirty="0" smtClean="0"/>
              <a:t>дополнительную </a:t>
            </a:r>
            <a:r>
              <a:rPr lang="ru-RU" dirty="0"/>
              <a:t>материальную помощь нуждающимся </a:t>
            </a:r>
            <a:r>
              <a:rPr lang="ru-RU" dirty="0" smtClean="0"/>
              <a:t>работникам;</a:t>
            </a:r>
          </a:p>
          <a:p>
            <a:r>
              <a:rPr lang="ru-RU" dirty="0" smtClean="0"/>
              <a:t>оплату ДМС;</a:t>
            </a:r>
          </a:p>
          <a:p>
            <a:r>
              <a:rPr lang="ru-RU" dirty="0"/>
              <a:t>о</a:t>
            </a:r>
            <a:r>
              <a:rPr lang="ru-RU" dirty="0" smtClean="0"/>
              <a:t>плата санаторно-курортного лечения;</a:t>
            </a:r>
          </a:p>
          <a:p>
            <a:r>
              <a:rPr lang="ru-RU" dirty="0"/>
              <a:t>о</a:t>
            </a:r>
            <a:r>
              <a:rPr lang="ru-RU" dirty="0" smtClean="0"/>
              <a:t>плата дорогостоящего лечения;</a:t>
            </a:r>
          </a:p>
          <a:p>
            <a:r>
              <a:rPr lang="ru-RU" dirty="0" smtClean="0"/>
              <a:t>компенсации </a:t>
            </a:r>
            <a:r>
              <a:rPr lang="ru-RU" dirty="0"/>
              <a:t>за аренду жилья, использование </a:t>
            </a:r>
            <a:r>
              <a:rPr lang="ru-RU" dirty="0" smtClean="0"/>
              <a:t>транспорта, мобильной связи; </a:t>
            </a:r>
          </a:p>
          <a:p>
            <a:r>
              <a:rPr lang="ru-RU" dirty="0" smtClean="0"/>
              <a:t>оплату </a:t>
            </a:r>
            <a:r>
              <a:rPr lang="ru-RU" dirty="0"/>
              <a:t>проезда на общественном </a:t>
            </a:r>
            <a:r>
              <a:rPr lang="ru-RU" dirty="0" smtClean="0"/>
              <a:t>транспорте;</a:t>
            </a:r>
          </a:p>
          <a:p>
            <a:r>
              <a:rPr lang="ru-RU" dirty="0" smtClean="0"/>
              <a:t>использование служебного автомобиля и т.п.</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271708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796950"/>
          </a:xfrm>
        </p:spPr>
        <p:txBody>
          <a:bodyPr>
            <a:normAutofit/>
          </a:bodyPr>
          <a:lstStyle/>
          <a:p>
            <a:pPr algn="r"/>
            <a:r>
              <a:rPr lang="ru-RU" sz="1800" dirty="0" smtClean="0">
                <a:solidFill>
                  <a:srgbClr val="FF0000"/>
                </a:solidFill>
              </a:rPr>
              <a:t>Почему не работает старая система оплаты труда?</a:t>
            </a:r>
            <a:endParaRPr lang="ru-RU" sz="1800" dirty="0">
              <a:solidFill>
                <a:srgbClr val="FF0000"/>
              </a:solidFill>
            </a:endParaRPr>
          </a:p>
        </p:txBody>
      </p:sp>
      <p:sp>
        <p:nvSpPr>
          <p:cNvPr id="3" name="Объект 2"/>
          <p:cNvSpPr>
            <a:spLocks noGrp="1"/>
          </p:cNvSpPr>
          <p:nvPr>
            <p:ph idx="1"/>
          </p:nvPr>
        </p:nvSpPr>
        <p:spPr>
          <a:xfrm>
            <a:off x="457200" y="1268760"/>
            <a:ext cx="8229600" cy="4857403"/>
          </a:xfrm>
        </p:spPr>
        <p:txBody>
          <a:bodyPr/>
          <a:lstStyle/>
          <a:p>
            <a:pPr marL="0" indent="0">
              <a:buNone/>
            </a:pPr>
            <a:r>
              <a:rPr lang="ru-RU" b="1" dirty="0" smtClean="0">
                <a:solidFill>
                  <a:srgbClr val="FF0000"/>
                </a:solidFill>
              </a:rPr>
              <a:t>Возникает вопрос : «Почему </a:t>
            </a:r>
            <a:r>
              <a:rPr lang="ru-RU" b="1" dirty="0">
                <a:solidFill>
                  <a:srgbClr val="FF0000"/>
                </a:solidFill>
              </a:rPr>
              <a:t>не работает старая система оплаты труда</a:t>
            </a:r>
            <a:r>
              <a:rPr lang="ru-RU" b="1" dirty="0" smtClean="0">
                <a:solidFill>
                  <a:srgbClr val="FF0000"/>
                </a:solidFill>
              </a:rPr>
              <a:t>?»</a:t>
            </a:r>
            <a:endParaRPr lang="ru-RU" b="1" dirty="0" smtClean="0"/>
          </a:p>
          <a:p>
            <a:pPr marL="0" indent="0">
              <a:buNone/>
            </a:pPr>
            <a:r>
              <a:rPr lang="ru-RU" b="1" dirty="0" smtClean="0"/>
              <a:t>1. Расходы на фонд оплаты труда (ФОТ) прирастают быстрее, чем прибыль </a:t>
            </a:r>
          </a:p>
          <a:p>
            <a:pPr marL="0" indent="0" algn="ctr">
              <a:buNone/>
            </a:pPr>
            <a:r>
              <a:rPr lang="ru-RU" b="1" dirty="0" smtClean="0">
                <a:solidFill>
                  <a:srgbClr val="FF0000"/>
                </a:solidFill>
              </a:rPr>
              <a:t>Ошибка возникает при отсутствии прогноза развития компании и </a:t>
            </a:r>
          </a:p>
          <a:p>
            <a:pPr marL="0" indent="0" algn="ctr">
              <a:buNone/>
            </a:pPr>
            <a:r>
              <a:rPr lang="ru-RU" b="1" dirty="0" smtClean="0">
                <a:solidFill>
                  <a:srgbClr val="FF0000"/>
                </a:solidFill>
              </a:rPr>
              <a:t>прироста прибыли.</a:t>
            </a:r>
          </a:p>
          <a:p>
            <a:endParaRPr lang="ru-RU" dirty="0"/>
          </a:p>
        </p:txBody>
      </p:sp>
    </p:spTree>
    <p:extLst>
      <p:ext uri="{BB962C8B-B14F-4D97-AF65-F5344CB8AC3E}">
        <p14:creationId xmlns:p14="http://schemas.microsoft.com/office/powerpoint/2010/main" val="3925665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ru-RU" sz="2400" dirty="0" smtClean="0">
                <a:solidFill>
                  <a:srgbClr val="FF0000"/>
                </a:solidFill>
              </a:rPr>
              <a:t>Разработка системы мотивации</a:t>
            </a:r>
            <a:endParaRPr lang="ru-RU" sz="24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836712"/>
            <a:ext cx="6034617" cy="5289451"/>
          </a:xfrm>
        </p:spPr>
      </p:pic>
    </p:spTree>
    <p:extLst>
      <p:ext uri="{BB962C8B-B14F-4D97-AF65-F5344CB8AC3E}">
        <p14:creationId xmlns:p14="http://schemas.microsoft.com/office/powerpoint/2010/main" val="7936608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76064"/>
          </a:xfrm>
        </p:spPr>
        <p:txBody>
          <a:bodyPr>
            <a:normAutofit fontScale="90000"/>
          </a:bodyPr>
          <a:lstStyle/>
          <a:p>
            <a:r>
              <a:rPr lang="ru-RU" sz="2400" b="1" dirty="0">
                <a:solidFill>
                  <a:srgbClr val="FF0000"/>
                </a:solidFill>
              </a:rPr>
              <a:t>Разработка системы мотивации персонала по шагам</a:t>
            </a:r>
            <a:br>
              <a:rPr lang="ru-RU" sz="2400" b="1" dirty="0">
                <a:solidFill>
                  <a:srgbClr val="FF0000"/>
                </a:solidFill>
              </a:rPr>
            </a:br>
            <a:endParaRPr lang="ru-RU" sz="24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fontScale="92500" lnSpcReduction="20000"/>
          </a:bodyPr>
          <a:lstStyle/>
          <a:p>
            <a:pPr marL="0" indent="0">
              <a:buNone/>
            </a:pPr>
            <a:r>
              <a:rPr lang="ru-RU" b="1" dirty="0" smtClean="0"/>
              <a:t>Подготовка</a:t>
            </a:r>
            <a:r>
              <a:rPr lang="ru-RU" b="1" dirty="0"/>
              <a:t>. </a:t>
            </a:r>
            <a:endParaRPr lang="ru-RU" b="1" dirty="0" smtClean="0"/>
          </a:p>
          <a:p>
            <a:pPr marL="0" indent="0">
              <a:buNone/>
            </a:pPr>
            <a:r>
              <a:rPr lang="ru-RU" dirty="0" smtClean="0"/>
              <a:t>Генеральному </a:t>
            </a:r>
            <a:r>
              <a:rPr lang="ru-RU" dirty="0"/>
              <a:t>Директору нужно сообщить работникам о планах компании, рассмотреть конкретные мероприятия (в частности, во время общего собрания). </a:t>
            </a:r>
            <a:endParaRPr lang="ru-RU" dirty="0" smtClean="0"/>
          </a:p>
          <a:p>
            <a:pPr marL="0" indent="0">
              <a:buNone/>
            </a:pPr>
            <a:r>
              <a:rPr lang="ru-RU" dirty="0" smtClean="0"/>
              <a:t>Подобное </a:t>
            </a:r>
            <a:r>
              <a:rPr lang="ru-RU" dirty="0"/>
              <a:t>совещание для всех сотрудников крупного предприятия оказывается довольно затруднительным, поэтому можно поручить директору по персоналу или PR-персоналу составить письмо от имени гендиректора – чтобы изложить положения предстоящих мероприятий в подробной и доступной форме.</a:t>
            </a:r>
          </a:p>
          <a:p>
            <a:endParaRPr lang="ru-RU" dirty="0"/>
          </a:p>
        </p:txBody>
      </p:sp>
    </p:spTree>
    <p:extLst>
      <p:ext uri="{BB962C8B-B14F-4D97-AF65-F5344CB8AC3E}">
        <p14:creationId xmlns:p14="http://schemas.microsoft.com/office/powerpoint/2010/main" val="20398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normAutofit fontScale="90000"/>
          </a:bodyPr>
          <a:lstStyle/>
          <a:p>
            <a:r>
              <a:rPr lang="ru-RU" sz="2400" b="1" dirty="0">
                <a:solidFill>
                  <a:srgbClr val="FF0000"/>
                </a:solidFill>
              </a:rPr>
              <a:t>Разработка системы мотивации персонала по шагам</a:t>
            </a:r>
            <a:br>
              <a:rPr lang="ru-RU" sz="2400" b="1" dirty="0">
                <a:solidFill>
                  <a:srgbClr val="FF0000"/>
                </a:solidFill>
              </a:rPr>
            </a:br>
            <a:endParaRPr lang="ru-RU" sz="2400" dirty="0"/>
          </a:p>
        </p:txBody>
      </p:sp>
      <p:sp>
        <p:nvSpPr>
          <p:cNvPr id="3" name="Объект 2"/>
          <p:cNvSpPr>
            <a:spLocks noGrp="1"/>
          </p:cNvSpPr>
          <p:nvPr>
            <p:ph idx="1"/>
          </p:nvPr>
        </p:nvSpPr>
        <p:spPr>
          <a:xfrm>
            <a:off x="457200" y="836712"/>
            <a:ext cx="8229600" cy="5289451"/>
          </a:xfrm>
        </p:spPr>
        <p:txBody>
          <a:bodyPr>
            <a:normAutofit/>
          </a:bodyPr>
          <a:lstStyle/>
          <a:p>
            <a:pPr marL="0" indent="0">
              <a:buNone/>
            </a:pPr>
            <a:r>
              <a:rPr lang="ru-RU" b="1" dirty="0" smtClean="0"/>
              <a:t>Изучение </a:t>
            </a:r>
            <a:r>
              <a:rPr lang="ru-RU" b="1" dirty="0"/>
              <a:t>своего персонала. </a:t>
            </a:r>
            <a:endParaRPr lang="ru-RU" b="1" dirty="0" smtClean="0"/>
          </a:p>
          <a:p>
            <a:pPr marL="0" indent="0">
              <a:buNone/>
            </a:pPr>
            <a:r>
              <a:rPr lang="ru-RU" dirty="0" smtClean="0"/>
              <a:t>Отделу </a:t>
            </a:r>
            <a:r>
              <a:rPr lang="ru-RU" dirty="0"/>
              <a:t>персонала необходимо провести отчет по категориям сотрудников. Данный документ позволит понимать общий портрет своего коллектива – понимая возрастные группы, образование, опыт, специализацию и др. В отчете нужно указать, какие отделы компании работают на поддержку ежедневной деятельности, какие – на результат.</a:t>
            </a:r>
          </a:p>
        </p:txBody>
      </p:sp>
    </p:spTree>
    <p:extLst>
      <p:ext uri="{BB962C8B-B14F-4D97-AF65-F5344CB8AC3E}">
        <p14:creationId xmlns:p14="http://schemas.microsoft.com/office/powerpoint/2010/main" val="2990225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2400" b="1" dirty="0">
                <a:solidFill>
                  <a:srgbClr val="FF0000"/>
                </a:solidFill>
              </a:rPr>
              <a:t>Разработка системы мотивации персонала по шагам</a:t>
            </a:r>
            <a:br>
              <a:rPr lang="ru-RU" sz="2400" b="1" dirty="0">
                <a:solidFill>
                  <a:srgbClr val="FF0000"/>
                </a:solidFill>
              </a:rPr>
            </a:br>
            <a:endParaRPr lang="ru-RU" sz="2400" dirty="0"/>
          </a:p>
        </p:txBody>
      </p:sp>
      <p:sp>
        <p:nvSpPr>
          <p:cNvPr id="3" name="Объект 2"/>
          <p:cNvSpPr>
            <a:spLocks noGrp="1"/>
          </p:cNvSpPr>
          <p:nvPr>
            <p:ph idx="1"/>
          </p:nvPr>
        </p:nvSpPr>
        <p:spPr>
          <a:xfrm>
            <a:off x="611560" y="908720"/>
            <a:ext cx="8229600" cy="5102027"/>
          </a:xfrm>
        </p:spPr>
        <p:txBody>
          <a:bodyPr/>
          <a:lstStyle/>
          <a:p>
            <a:pPr marL="0" indent="0">
              <a:buNone/>
            </a:pPr>
            <a:r>
              <a:rPr lang="ru-RU" b="1" dirty="0" smtClean="0"/>
              <a:t>Анализ систем </a:t>
            </a:r>
            <a:r>
              <a:rPr lang="ru-RU" b="1" dirty="0"/>
              <a:t>мотивации сотрудников из других компаний</a:t>
            </a:r>
            <a:r>
              <a:rPr lang="ru-RU" b="1" dirty="0" smtClean="0"/>
              <a:t>.</a:t>
            </a:r>
          </a:p>
          <a:p>
            <a:pPr marL="0" indent="0">
              <a:buNone/>
            </a:pPr>
            <a:r>
              <a:rPr lang="ru-RU" b="1" dirty="0"/>
              <a:t> </a:t>
            </a:r>
            <a:r>
              <a:rPr lang="ru-RU" dirty="0"/>
              <a:t>Отдел кадров или маркетологи должны определить зарплаты и компенсационные пакеты в конкурирующих компаниях для своего персонала аналогичной группы. По данным анализа могут быть установлены стимулы, которые подойдут в работе вашей компании.</a:t>
            </a:r>
          </a:p>
        </p:txBody>
      </p:sp>
    </p:spTree>
    <p:extLst>
      <p:ext uri="{BB962C8B-B14F-4D97-AF65-F5344CB8AC3E}">
        <p14:creationId xmlns:p14="http://schemas.microsoft.com/office/powerpoint/2010/main" val="38396054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2400" b="1" dirty="0">
                <a:solidFill>
                  <a:srgbClr val="FF0000"/>
                </a:solidFill>
              </a:rPr>
              <a:t>Разработка системы мотивации персонала по шагам</a:t>
            </a:r>
            <a:br>
              <a:rPr lang="ru-RU" sz="2400" b="1" dirty="0">
                <a:solidFill>
                  <a:srgbClr val="FF0000"/>
                </a:solidFill>
              </a:rPr>
            </a:br>
            <a:endParaRPr lang="ru-RU" sz="2400" dirty="0"/>
          </a:p>
        </p:txBody>
      </p:sp>
      <p:sp>
        <p:nvSpPr>
          <p:cNvPr id="3" name="Объект 2"/>
          <p:cNvSpPr>
            <a:spLocks noGrp="1"/>
          </p:cNvSpPr>
          <p:nvPr>
            <p:ph idx="1"/>
          </p:nvPr>
        </p:nvSpPr>
        <p:spPr>
          <a:xfrm>
            <a:off x="457200" y="908720"/>
            <a:ext cx="8229600" cy="5217443"/>
          </a:xfrm>
        </p:spPr>
        <p:txBody>
          <a:bodyPr>
            <a:normAutofit fontScale="92500" lnSpcReduction="20000"/>
          </a:bodyPr>
          <a:lstStyle/>
          <a:p>
            <a:pPr marL="0" indent="0">
              <a:buNone/>
            </a:pPr>
            <a:r>
              <a:rPr lang="ru-RU" b="1" dirty="0" smtClean="0"/>
              <a:t>Опрос </a:t>
            </a:r>
            <a:r>
              <a:rPr lang="ru-RU" b="1" dirty="0"/>
              <a:t>сотрудников. </a:t>
            </a:r>
            <a:endParaRPr lang="ru-RU" b="1" dirty="0" smtClean="0"/>
          </a:p>
          <a:p>
            <a:pPr marL="0" indent="0">
              <a:buNone/>
            </a:pPr>
            <a:r>
              <a:rPr lang="ru-RU" dirty="0" smtClean="0"/>
              <a:t>На </a:t>
            </a:r>
            <a:r>
              <a:rPr lang="ru-RU" dirty="0"/>
              <a:t>данном этапе предстоит проведение опроса сотрудников (можно основываться на анонимном анкетировании). </a:t>
            </a:r>
            <a:endParaRPr lang="ru-RU" dirty="0" smtClean="0"/>
          </a:p>
          <a:p>
            <a:pPr marL="0" indent="0">
              <a:buNone/>
            </a:pPr>
            <a:r>
              <a:rPr lang="ru-RU" dirty="0" smtClean="0"/>
              <a:t>Можно </a:t>
            </a:r>
            <a:r>
              <a:rPr lang="ru-RU" dirty="0"/>
              <a:t>предложить расстановку приоритетов по разным видам стимулов. </a:t>
            </a:r>
            <a:endParaRPr lang="ru-RU" dirty="0" smtClean="0"/>
          </a:p>
          <a:p>
            <a:pPr marL="0" indent="0">
              <a:buNone/>
            </a:pPr>
            <a:r>
              <a:rPr lang="ru-RU" dirty="0" smtClean="0"/>
              <a:t>Для </a:t>
            </a:r>
            <a:r>
              <a:rPr lang="ru-RU" dirty="0"/>
              <a:t>удобства возможна раздача разных анкет, в зависимости от отделов своей фирмы. </a:t>
            </a:r>
            <a:endParaRPr lang="ru-RU" dirty="0" smtClean="0"/>
          </a:p>
          <a:p>
            <a:pPr marL="0" indent="0">
              <a:buNone/>
            </a:pPr>
            <a:r>
              <a:rPr lang="ru-RU" dirty="0" smtClean="0"/>
              <a:t>Благодаря </a:t>
            </a:r>
            <a:r>
              <a:rPr lang="ru-RU" dirty="0"/>
              <a:t>такой аналитике генеральный директор вместе с руководителем отдела кадров сможет определить подходящие стимулы для персонала.</a:t>
            </a:r>
          </a:p>
        </p:txBody>
      </p:sp>
    </p:spTree>
    <p:extLst>
      <p:ext uri="{BB962C8B-B14F-4D97-AF65-F5344CB8AC3E}">
        <p14:creationId xmlns:p14="http://schemas.microsoft.com/office/powerpoint/2010/main" val="363105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normAutofit fontScale="90000"/>
          </a:bodyPr>
          <a:lstStyle/>
          <a:p>
            <a:r>
              <a:rPr lang="ru-RU" sz="2400" b="1" dirty="0">
                <a:solidFill>
                  <a:srgbClr val="FF0000"/>
                </a:solidFill>
              </a:rPr>
              <a:t>Разработка системы мотивации персонала по шагам</a:t>
            </a:r>
            <a:br>
              <a:rPr lang="ru-RU" sz="2400" b="1" dirty="0">
                <a:solidFill>
                  <a:srgbClr val="FF0000"/>
                </a:solidFill>
              </a:rPr>
            </a:br>
            <a:endParaRPr lang="ru-RU" sz="2400" dirty="0"/>
          </a:p>
        </p:txBody>
      </p:sp>
      <p:sp>
        <p:nvSpPr>
          <p:cNvPr id="3" name="Объект 2"/>
          <p:cNvSpPr>
            <a:spLocks noGrp="1"/>
          </p:cNvSpPr>
          <p:nvPr>
            <p:ph idx="1"/>
          </p:nvPr>
        </p:nvSpPr>
        <p:spPr>
          <a:xfrm>
            <a:off x="457200" y="908720"/>
            <a:ext cx="8229600" cy="5217443"/>
          </a:xfrm>
        </p:spPr>
        <p:txBody>
          <a:bodyPr/>
          <a:lstStyle/>
          <a:p>
            <a:pPr marL="0" indent="0">
              <a:buNone/>
            </a:pPr>
            <a:r>
              <a:rPr lang="ru-RU" b="1" dirty="0" smtClean="0"/>
              <a:t>Информирование </a:t>
            </a:r>
            <a:r>
              <a:rPr lang="ru-RU" b="1" dirty="0"/>
              <a:t>персонала.</a:t>
            </a:r>
            <a:r>
              <a:rPr lang="ru-RU" dirty="0"/>
              <a:t> </a:t>
            </a:r>
            <a:endParaRPr lang="ru-RU" dirty="0" smtClean="0"/>
          </a:p>
          <a:p>
            <a:pPr marL="0" indent="0">
              <a:buNone/>
            </a:pPr>
            <a:r>
              <a:rPr lang="ru-RU" dirty="0" smtClean="0"/>
              <a:t>После </a:t>
            </a:r>
            <a:r>
              <a:rPr lang="ru-RU" dirty="0"/>
              <a:t>опроса и перед внедрением своей системы мотивации нужно обязательно проинформировать сотрудников – рассказать о сроках введения новшеств, планируемых мерах. Поскольку у сотрудников в противном случае может возникать ощущение обмана</a:t>
            </a:r>
            <a:r>
              <a:rPr lang="ru-RU" dirty="0" smtClean="0"/>
              <a:t>.</a:t>
            </a:r>
          </a:p>
          <a:p>
            <a:pPr marL="0" indent="0">
              <a:buNone/>
            </a:pPr>
            <a:endParaRPr lang="ru-RU" dirty="0"/>
          </a:p>
        </p:txBody>
      </p:sp>
    </p:spTree>
    <p:extLst>
      <p:ext uri="{BB962C8B-B14F-4D97-AF65-F5344CB8AC3E}">
        <p14:creationId xmlns:p14="http://schemas.microsoft.com/office/powerpoint/2010/main" val="106125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400" b="1" dirty="0" smtClean="0">
                <a:solidFill>
                  <a:srgbClr val="FF0000"/>
                </a:solidFill>
              </a:rPr>
              <a:t>Примеры системы </a:t>
            </a:r>
            <a:r>
              <a:rPr lang="ru-RU" sz="2400" b="1" dirty="0">
                <a:solidFill>
                  <a:srgbClr val="FF0000"/>
                </a:solidFill>
              </a:rPr>
              <a:t>мотивации персонала </a:t>
            </a:r>
            <a:endParaRPr lang="ru-RU" sz="2400" dirty="0"/>
          </a:p>
        </p:txBody>
      </p:sp>
      <p:sp>
        <p:nvSpPr>
          <p:cNvPr id="3" name="Объект 2"/>
          <p:cNvSpPr>
            <a:spLocks noGrp="1"/>
          </p:cNvSpPr>
          <p:nvPr>
            <p:ph idx="1"/>
          </p:nvPr>
        </p:nvSpPr>
        <p:spPr>
          <a:xfrm>
            <a:off x="457200" y="836712"/>
            <a:ext cx="8229600" cy="5289451"/>
          </a:xfrm>
        </p:spPr>
        <p:txBody>
          <a:bodyPr>
            <a:normAutofit fontScale="70000" lnSpcReduction="20000"/>
          </a:bodyPr>
          <a:lstStyle/>
          <a:p>
            <a:pPr marL="0" indent="0">
              <a:buNone/>
            </a:pPr>
            <a:r>
              <a:rPr lang="ru-RU" b="1" dirty="0" smtClean="0"/>
              <a:t>Примеры системы мотивации</a:t>
            </a:r>
          </a:p>
          <a:p>
            <a:pPr marL="0" indent="0">
              <a:buNone/>
            </a:pPr>
            <a:r>
              <a:rPr lang="ru-RU" b="1" dirty="0" smtClean="0"/>
              <a:t>Пример </a:t>
            </a:r>
            <a:r>
              <a:rPr lang="ru-RU" b="1" dirty="0"/>
              <a:t>№1. </a:t>
            </a:r>
            <a:r>
              <a:rPr lang="ru-RU" dirty="0"/>
              <a:t>Инна </a:t>
            </a:r>
            <a:r>
              <a:rPr lang="ru-RU" dirty="0" smtClean="0"/>
              <a:t>С., </a:t>
            </a:r>
            <a:r>
              <a:rPr lang="ru-RU" dirty="0"/>
              <a:t>Аналитик группы </a:t>
            </a:r>
            <a:r>
              <a:rPr lang="ru-RU" dirty="0" smtClean="0"/>
              <a:t>компаний </a:t>
            </a:r>
            <a:r>
              <a:rPr lang="ru-RU" dirty="0"/>
              <a:t>«Градиент Альфа» </a:t>
            </a:r>
            <a:r>
              <a:rPr lang="ru-RU" dirty="0" smtClean="0"/>
              <a:t>(). </a:t>
            </a:r>
          </a:p>
          <a:p>
            <a:pPr marL="0" indent="0">
              <a:buNone/>
            </a:pPr>
            <a:r>
              <a:rPr lang="ru-RU" dirty="0" smtClean="0"/>
              <a:t>Компании </a:t>
            </a:r>
            <a:r>
              <a:rPr lang="ru-RU" dirty="0"/>
              <a:t>предстояла переориентация деятельности в связи с ростом одной из компаний. Требовалось освоение новых программных продуктов, с изменением обязанностей работников</a:t>
            </a:r>
            <a:r>
              <a:rPr lang="ru-RU" dirty="0" smtClean="0"/>
              <a:t>.</a:t>
            </a:r>
          </a:p>
          <a:p>
            <a:pPr marL="0" indent="0">
              <a:buNone/>
            </a:pPr>
            <a:r>
              <a:rPr lang="ru-RU" dirty="0" smtClean="0"/>
              <a:t> </a:t>
            </a:r>
            <a:r>
              <a:rPr lang="ru-RU" dirty="0"/>
              <a:t>Для снижения сопротивления со стороны персонала, было принято решение о премиальных фондах, расширении </a:t>
            </a:r>
            <a:r>
              <a:rPr lang="ru-RU" dirty="0" err="1"/>
              <a:t>соцпакета</a:t>
            </a:r>
            <a:r>
              <a:rPr lang="ru-RU" dirty="0"/>
              <a:t>. </a:t>
            </a:r>
            <a:r>
              <a:rPr lang="ru-RU" u="sng" dirty="0"/>
              <a:t>Но вовсе не уделяли внимание информированию сотрудников о стратегии компании, её целях </a:t>
            </a:r>
            <a:r>
              <a:rPr lang="ru-RU" u="sng" dirty="0" smtClean="0"/>
              <a:t>работы.</a:t>
            </a:r>
          </a:p>
          <a:p>
            <a:pPr marL="0" indent="0">
              <a:buNone/>
            </a:pPr>
            <a:r>
              <a:rPr lang="ru-RU" dirty="0"/>
              <a:t>У сотрудников не было главного для успеха – доверия Генерального Директора, не ощущалась последовательность в распоряжениях руководителя. </a:t>
            </a:r>
            <a:endParaRPr lang="ru-RU" dirty="0" smtClean="0"/>
          </a:p>
          <a:p>
            <a:pPr marL="0" indent="0">
              <a:buNone/>
            </a:pPr>
            <a:r>
              <a:rPr lang="ru-RU" dirty="0" smtClean="0"/>
              <a:t>Интерпретированы </a:t>
            </a:r>
            <a:r>
              <a:rPr lang="ru-RU" dirty="0"/>
              <a:t>действия руководителя были в качестве «взятки», </a:t>
            </a:r>
            <a:r>
              <a:rPr lang="ru-RU" b="1" i="1" dirty="0"/>
              <a:t>возникла отрицательная направленность «системы мотивации», </a:t>
            </a:r>
            <a:r>
              <a:rPr lang="ru-RU" dirty="0"/>
              <a:t>что привело к уходу нескольких ценных специалистов</a:t>
            </a:r>
            <a:r>
              <a:rPr lang="ru-RU" dirty="0" smtClean="0"/>
              <a:t>.</a:t>
            </a:r>
            <a:endParaRPr lang="ru-RU" dirty="0"/>
          </a:p>
        </p:txBody>
      </p:sp>
    </p:spTree>
    <p:extLst>
      <p:ext uri="{BB962C8B-B14F-4D97-AF65-F5344CB8AC3E}">
        <p14:creationId xmlns:p14="http://schemas.microsoft.com/office/powerpoint/2010/main" val="1065784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1052736"/>
            <a:ext cx="8229600" cy="5073427"/>
          </a:xfrm>
        </p:spPr>
        <p:txBody>
          <a:bodyPr>
            <a:normAutofit fontScale="85000" lnSpcReduction="20000"/>
          </a:bodyPr>
          <a:lstStyle/>
          <a:p>
            <a:pPr marL="0" indent="0">
              <a:buNone/>
            </a:pPr>
            <a:r>
              <a:rPr lang="ru-RU" b="1" dirty="0" smtClean="0"/>
              <a:t>Пример № 2. Система </a:t>
            </a:r>
            <a:r>
              <a:rPr lang="ru-RU" b="1" dirty="0"/>
              <a:t>мотивации персонала - ради достижения новых </a:t>
            </a:r>
            <a:r>
              <a:rPr lang="ru-RU" b="1" dirty="0" smtClean="0"/>
              <a:t>показателей.</a:t>
            </a:r>
            <a:endParaRPr lang="ru-RU" b="1" dirty="0"/>
          </a:p>
          <a:p>
            <a:pPr marL="0" indent="0">
              <a:buNone/>
            </a:pPr>
            <a:r>
              <a:rPr lang="ru-RU" b="1" dirty="0"/>
              <a:t>Алексей </a:t>
            </a:r>
            <a:r>
              <a:rPr lang="ru-RU" b="1" dirty="0" smtClean="0"/>
              <a:t>Д.,</a:t>
            </a:r>
            <a:r>
              <a:rPr lang="ru-RU" dirty="0"/>
              <a:t> Директор по корпоративному развитию торговой сети </a:t>
            </a:r>
            <a:r>
              <a:rPr lang="ru-RU" dirty="0" smtClean="0"/>
              <a:t>……., ()</a:t>
            </a:r>
            <a:endParaRPr lang="ru-RU" dirty="0"/>
          </a:p>
          <a:p>
            <a:pPr marL="0" indent="0">
              <a:buNone/>
            </a:pPr>
            <a:r>
              <a:rPr lang="ru-RU" dirty="0"/>
              <a:t>Бизнес для своей успешной деятельности нуждается не просто в профессиональных сотрудниках, а в настоящей команде единомышленников. Для этого и была сформирована программа мотивации – с предоставлением баллов сотрудникам,  которые фиксируются во внутренней </a:t>
            </a:r>
            <a:r>
              <a:rPr lang="ru-RU" dirty="0" err="1"/>
              <a:t>соцсети</a:t>
            </a:r>
            <a:r>
              <a:rPr lang="ru-RU" dirty="0"/>
              <a:t> </a:t>
            </a:r>
            <a:r>
              <a:rPr lang="ru-RU" dirty="0" smtClean="0"/>
              <a:t>организации.</a:t>
            </a:r>
          </a:p>
          <a:p>
            <a:pPr marL="0" indent="0">
              <a:buNone/>
            </a:pPr>
            <a:endParaRPr lang="ru-RU" dirty="0"/>
          </a:p>
          <a:p>
            <a:pPr marL="0" indent="0">
              <a:buNone/>
            </a:pPr>
            <a:r>
              <a:rPr lang="ru-RU" dirty="0" smtClean="0"/>
              <a:t> </a:t>
            </a:r>
            <a:r>
              <a:rPr lang="ru-RU" dirty="0"/>
              <a:t>30 победителей (порядка 1.2% персонала) каждый квартал получают в качестве награды </a:t>
            </a:r>
            <a:r>
              <a:rPr lang="ru-RU" dirty="0" smtClean="0"/>
              <a:t>оплачиваемую поездку на выходные дни.</a:t>
            </a:r>
            <a:endParaRPr lang="ru-RU" dirty="0"/>
          </a:p>
          <a:p>
            <a:endParaRPr lang="ru-RU" dirty="0"/>
          </a:p>
        </p:txBody>
      </p:sp>
    </p:spTree>
    <p:extLst>
      <p:ext uri="{BB962C8B-B14F-4D97-AF65-F5344CB8AC3E}">
        <p14:creationId xmlns:p14="http://schemas.microsoft.com/office/powerpoint/2010/main" val="27629859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p:txBody>
          <a:bodyPr/>
          <a:lstStyle/>
          <a:p>
            <a:pPr marL="0" indent="0">
              <a:buNone/>
            </a:pPr>
            <a:r>
              <a:rPr lang="ru-RU" dirty="0"/>
              <a:t>Учитывая разные задачи сотрудников, проблематично объективно сравнивать результаты их работы. Поэтому для подразделений выделяются квоты, с учетом их численности. Для каждого подразделения вводится индивидуальный набор критериев получения баллов. Рассмотрим некоторые </a:t>
            </a:r>
            <a:r>
              <a:rPr lang="ru-RU" dirty="0" smtClean="0"/>
              <a:t>«Программы» </a:t>
            </a:r>
            <a:r>
              <a:rPr lang="ru-RU" dirty="0"/>
              <a:t>в рамках данной </a:t>
            </a:r>
            <a:r>
              <a:rPr lang="ru-RU" dirty="0" smtClean="0"/>
              <a:t>системы.</a:t>
            </a:r>
            <a:endParaRPr lang="ru-RU" dirty="0"/>
          </a:p>
        </p:txBody>
      </p:sp>
    </p:spTree>
    <p:extLst>
      <p:ext uri="{BB962C8B-B14F-4D97-AF65-F5344CB8AC3E}">
        <p14:creationId xmlns:p14="http://schemas.microsoft.com/office/powerpoint/2010/main" val="1242593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p:txBody>
          <a:bodyPr>
            <a:normAutofit fontScale="70000" lnSpcReduction="20000"/>
          </a:bodyPr>
          <a:lstStyle/>
          <a:p>
            <a:r>
              <a:rPr lang="ru-RU" b="1" dirty="0" smtClean="0"/>
              <a:t>«Программа 1».</a:t>
            </a:r>
            <a:r>
              <a:rPr lang="ru-RU" dirty="0"/>
              <a:t> Участниками данной </a:t>
            </a:r>
            <a:r>
              <a:rPr lang="ru-RU" dirty="0" smtClean="0"/>
              <a:t>программы </a:t>
            </a:r>
            <a:r>
              <a:rPr lang="ru-RU" dirty="0"/>
              <a:t>выступают </a:t>
            </a:r>
            <a:r>
              <a:rPr lang="ru-RU" dirty="0" smtClean="0"/>
              <a:t>фронт-подразделения</a:t>
            </a:r>
            <a:r>
              <a:rPr lang="ru-RU" dirty="0"/>
              <a:t>, отделы розницы, доставки, склад и контактный центр. </a:t>
            </a:r>
            <a:endParaRPr lang="ru-RU" dirty="0" smtClean="0"/>
          </a:p>
          <a:p>
            <a:r>
              <a:rPr lang="ru-RU" dirty="0" smtClean="0"/>
              <a:t>Помимо </a:t>
            </a:r>
            <a:r>
              <a:rPr lang="ru-RU" dirty="0"/>
              <a:t>предоставления баллов сотрудникам, им выделяются также денежные премии. </a:t>
            </a:r>
            <a:endParaRPr lang="ru-RU" dirty="0" smtClean="0"/>
          </a:p>
          <a:p>
            <a:r>
              <a:rPr lang="ru-RU" dirty="0" smtClean="0"/>
              <a:t>Проводится </a:t>
            </a:r>
            <a:r>
              <a:rPr lang="ru-RU" dirty="0"/>
              <a:t>соревнование среди одинаковых подразделений из различных регионов (магазины против магазинов, бригады на складе, доставка с доставкой и пр.). </a:t>
            </a:r>
            <a:endParaRPr lang="ru-RU" dirty="0" smtClean="0"/>
          </a:p>
          <a:p>
            <a:r>
              <a:rPr lang="ru-RU" dirty="0" smtClean="0"/>
              <a:t>Список </a:t>
            </a:r>
            <a:r>
              <a:rPr lang="ru-RU" dirty="0"/>
              <a:t>критериев в данном соревновании зависит от целей компании на текущий момент. В частности, добиться роста </a:t>
            </a:r>
            <a:r>
              <a:rPr lang="ru-RU" dirty="0" smtClean="0"/>
              <a:t>продаж. Чтобы </a:t>
            </a:r>
            <a:r>
              <a:rPr lang="ru-RU" dirty="0"/>
              <a:t>сотрудники не забывали о мероприятии и информации для достижения победы, </a:t>
            </a:r>
            <a:r>
              <a:rPr lang="ru-RU" dirty="0" smtClean="0"/>
              <a:t>осуществляется рассылка напоминания </a:t>
            </a:r>
            <a:r>
              <a:rPr lang="ru-RU" dirty="0"/>
              <a:t>по e-</a:t>
            </a:r>
            <a:r>
              <a:rPr lang="ru-RU" dirty="0" err="1"/>
              <a:t>mail</a:t>
            </a:r>
            <a:r>
              <a:rPr lang="ru-RU" dirty="0"/>
              <a:t>, </a:t>
            </a:r>
            <a:r>
              <a:rPr lang="ru-RU" dirty="0" smtClean="0"/>
              <a:t>публикуются </a:t>
            </a:r>
            <a:r>
              <a:rPr lang="ru-RU" dirty="0"/>
              <a:t>данные на досках объявлений и корпоративном сайте. </a:t>
            </a:r>
            <a:endParaRPr lang="ru-RU" dirty="0" smtClean="0"/>
          </a:p>
          <a:p>
            <a:endParaRPr lang="ru-RU" dirty="0"/>
          </a:p>
        </p:txBody>
      </p:sp>
    </p:spTree>
    <p:extLst>
      <p:ext uri="{BB962C8B-B14F-4D97-AF65-F5344CB8AC3E}">
        <p14:creationId xmlns:p14="http://schemas.microsoft.com/office/powerpoint/2010/main" val="340952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432048"/>
          </a:xfrm>
        </p:spPr>
        <p:txBody>
          <a:bodyPr>
            <a:noAutofit/>
          </a:bodyPr>
          <a:lstStyle/>
          <a:p>
            <a:pPr algn="r"/>
            <a:r>
              <a:rPr lang="ru-RU" sz="1800" dirty="0" smtClean="0">
                <a:solidFill>
                  <a:srgbClr val="FF0000"/>
                </a:solidFill>
              </a:rPr>
              <a:t>Почему не работает старая система оплаты труда?</a:t>
            </a:r>
            <a:endParaRPr lang="ru-RU" sz="1800" dirty="0">
              <a:solidFill>
                <a:srgbClr val="FF0000"/>
              </a:solidFill>
            </a:endParaRPr>
          </a:p>
        </p:txBody>
      </p:sp>
      <p:sp>
        <p:nvSpPr>
          <p:cNvPr id="3" name="Объект 2"/>
          <p:cNvSpPr>
            <a:spLocks noGrp="1"/>
          </p:cNvSpPr>
          <p:nvPr>
            <p:ph idx="1"/>
          </p:nvPr>
        </p:nvSpPr>
        <p:spPr>
          <a:xfrm>
            <a:off x="457200" y="1052736"/>
            <a:ext cx="8229600" cy="5073427"/>
          </a:xfrm>
        </p:spPr>
        <p:txBody>
          <a:bodyPr>
            <a:normAutofit fontScale="70000" lnSpcReduction="20000"/>
          </a:bodyPr>
          <a:lstStyle/>
          <a:p>
            <a:r>
              <a:rPr lang="ru-RU" sz="4000" b="1" dirty="0" smtClean="0">
                <a:solidFill>
                  <a:srgbClr val="FF0000"/>
                </a:solidFill>
              </a:rPr>
              <a:t>Собственник: </a:t>
            </a:r>
          </a:p>
          <a:p>
            <a:endParaRPr lang="ru-RU" sz="2800" b="1" dirty="0">
              <a:solidFill>
                <a:srgbClr val="FF0000"/>
              </a:solidFill>
            </a:endParaRPr>
          </a:p>
          <a:p>
            <a:endParaRPr lang="ru-RU" sz="2800" b="1" dirty="0" smtClean="0">
              <a:solidFill>
                <a:srgbClr val="FF0000"/>
              </a:solidFill>
            </a:endParaRPr>
          </a:p>
          <a:p>
            <a:endParaRPr lang="ru-RU" sz="2800" b="1" dirty="0">
              <a:solidFill>
                <a:srgbClr val="FF0000"/>
              </a:solidFill>
            </a:endParaRPr>
          </a:p>
          <a:p>
            <a:endParaRPr lang="ru-RU" sz="2800" b="1" dirty="0" smtClean="0">
              <a:solidFill>
                <a:srgbClr val="FF0000"/>
              </a:solidFill>
            </a:endParaRPr>
          </a:p>
          <a:p>
            <a:endParaRPr lang="ru-RU" sz="2800" b="1" dirty="0">
              <a:solidFill>
                <a:srgbClr val="FF0000"/>
              </a:solidFill>
            </a:endParaRPr>
          </a:p>
          <a:p>
            <a:endParaRPr lang="ru-RU" sz="2800" b="1" dirty="0" smtClean="0">
              <a:solidFill>
                <a:srgbClr val="FF0000"/>
              </a:solidFill>
            </a:endParaRPr>
          </a:p>
          <a:p>
            <a:endParaRPr lang="ru-RU" sz="2000" b="1" dirty="0">
              <a:solidFill>
                <a:srgbClr val="FF0000"/>
              </a:solidFill>
            </a:endParaRPr>
          </a:p>
          <a:p>
            <a:endParaRPr lang="ru-RU" sz="2000" b="1" dirty="0" smtClean="0">
              <a:solidFill>
                <a:srgbClr val="FF0000"/>
              </a:solidFill>
            </a:endParaRPr>
          </a:p>
          <a:p>
            <a:endParaRPr lang="ru-RU" sz="2000" b="1" dirty="0">
              <a:solidFill>
                <a:srgbClr val="FF0000"/>
              </a:solidFill>
            </a:endParaRPr>
          </a:p>
          <a:p>
            <a:endParaRPr lang="ru-RU" sz="2000" b="1" dirty="0" smtClean="0">
              <a:solidFill>
                <a:srgbClr val="FF0000"/>
              </a:solidFill>
            </a:endParaRPr>
          </a:p>
          <a:p>
            <a:endParaRPr lang="ru-RU" sz="2000" b="1" dirty="0">
              <a:solidFill>
                <a:srgbClr val="FF0000"/>
              </a:solidFill>
            </a:endParaRPr>
          </a:p>
          <a:p>
            <a:r>
              <a:rPr lang="ru-RU" sz="4000" b="1" dirty="0" smtClean="0">
                <a:solidFill>
                  <a:srgbClr val="FF0000"/>
                </a:solidFill>
              </a:rPr>
              <a:t>Сотрудники:</a:t>
            </a:r>
          </a:p>
          <a:p>
            <a:pPr marL="0" indent="0" fontAlgn="base">
              <a:buNone/>
            </a:pPr>
            <a:r>
              <a:rPr lang="ru-RU" sz="3000" dirty="0" smtClean="0"/>
              <a:t> </a:t>
            </a:r>
            <a:r>
              <a:rPr lang="ru-RU" sz="3000" b="1" dirty="0" smtClean="0"/>
              <a:t>«Собственник </a:t>
            </a:r>
            <a:r>
              <a:rPr lang="ru-RU" sz="3000" b="1" dirty="0"/>
              <a:t>не выполняют взятых на себя </a:t>
            </a:r>
            <a:r>
              <a:rPr lang="ru-RU" sz="3000" b="1" dirty="0" smtClean="0"/>
              <a:t>обязательств».</a:t>
            </a:r>
            <a:endParaRPr lang="ru-RU" sz="3000" b="1" dirty="0"/>
          </a:p>
          <a:p>
            <a:pPr marL="0" indent="0" algn="ctr">
              <a:buNone/>
            </a:pPr>
            <a:r>
              <a:rPr lang="ru-RU" sz="3000" dirty="0" smtClean="0"/>
              <a:t/>
            </a:r>
            <a:br>
              <a:rPr lang="ru-RU" sz="3000" dirty="0" smtClean="0"/>
            </a:br>
            <a:r>
              <a:rPr lang="ru-RU" sz="4000" b="1" u="sng" dirty="0"/>
              <a:t>Так формируется </a:t>
            </a:r>
            <a:r>
              <a:rPr lang="ru-RU" sz="4000" b="1" u="sng" dirty="0" smtClean="0"/>
              <a:t>конфликт.</a:t>
            </a:r>
            <a:endParaRPr lang="ru-RU" sz="4000" b="1" u="sng" dirty="0">
              <a:solidFill>
                <a:srgbClr val="FF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29832132"/>
              </p:ext>
            </p:extLst>
          </p:nvPr>
        </p:nvGraphicFramePr>
        <p:xfrm>
          <a:off x="611560" y="1484784"/>
          <a:ext cx="7968208" cy="2555736"/>
        </p:xfrm>
        <a:graphic>
          <a:graphicData uri="http://schemas.openxmlformats.org/drawingml/2006/table">
            <a:tbl>
              <a:tblPr firstRow="1" bandRow="1">
                <a:tableStyleId>{5C22544A-7EE6-4342-B048-85BDC9FD1C3A}</a:tableStyleId>
              </a:tblPr>
              <a:tblGrid>
                <a:gridCol w="3456384"/>
                <a:gridCol w="4511824"/>
              </a:tblGrid>
              <a:tr h="864096">
                <a:tc>
                  <a:txBody>
                    <a:bodyPr/>
                    <a:lstStyle/>
                    <a:p>
                      <a:r>
                        <a:rPr lang="ru-RU" sz="2100" b="1" dirty="0" smtClean="0"/>
                        <a:t>На</a:t>
                      </a:r>
                      <a:r>
                        <a:rPr lang="ru-RU" sz="2100" b="1" baseline="0" dirty="0" smtClean="0"/>
                        <a:t> старте  занимает позицию: </a:t>
                      </a:r>
                      <a:endParaRPr lang="ru-RU" sz="2100" b="1" dirty="0"/>
                    </a:p>
                  </a:txBody>
                  <a:tcPr/>
                </a:tc>
                <a:tc>
                  <a:txBody>
                    <a:bodyPr/>
                    <a:lstStyle/>
                    <a:p>
                      <a:r>
                        <a:rPr lang="ru-RU" sz="2100" b="1" i="0" kern="1200" dirty="0" smtClean="0">
                          <a:solidFill>
                            <a:schemeClr val="lt1"/>
                          </a:solidFill>
                          <a:effectLst/>
                          <a:latin typeface="+mn-lt"/>
                          <a:ea typeface="+mn-ea"/>
                          <a:cs typeface="+mn-cs"/>
                        </a:rPr>
                        <a:t>При достижении сотрудниками результата:</a:t>
                      </a:r>
                      <a:endParaRPr lang="ru-RU" sz="2100" b="1" dirty="0"/>
                    </a:p>
                  </a:txBody>
                  <a:tcPr/>
                </a:tc>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100" b="1" baseline="0" dirty="0" smtClean="0">
                          <a:solidFill>
                            <a:srgbClr val="FF0000"/>
                          </a:solidFill>
                        </a:rPr>
                        <a:t>«Вы только сделайте, я за все заплачу»</a:t>
                      </a:r>
                      <a:endParaRPr lang="ru-RU" sz="2100" b="1" dirty="0" smtClean="0">
                        <a:solidFill>
                          <a:srgbClr val="FF0000"/>
                        </a:solidFill>
                      </a:endParaRPr>
                    </a:p>
                    <a:p>
                      <a:endParaRPr lang="ru-RU" sz="2100" b="1" dirty="0"/>
                    </a:p>
                  </a:txBody>
                  <a:tcPr/>
                </a:tc>
                <a:tc>
                  <a:txBody>
                    <a:bodyPr/>
                    <a:lstStyle/>
                    <a:p>
                      <a:r>
                        <a:rPr lang="ru-RU" sz="2100" b="1" i="0" kern="1200" dirty="0" smtClean="0">
                          <a:solidFill>
                            <a:schemeClr val="dk1"/>
                          </a:solidFill>
                          <a:effectLst/>
                          <a:latin typeface="+mn-lt"/>
                          <a:ea typeface="+mn-ea"/>
                          <a:cs typeface="+mn-cs"/>
                        </a:rPr>
                        <a:t>Отказывается выполнять свои обязательства, т.к. по его мнению, усилия персонала не стоят такой компенсации.</a:t>
                      </a:r>
                    </a:p>
                    <a:p>
                      <a:r>
                        <a:rPr lang="ru-RU" sz="2100" b="1" i="0" kern="1200" dirty="0" smtClean="0">
                          <a:solidFill>
                            <a:srgbClr val="FF0000"/>
                          </a:solidFill>
                          <a:effectLst/>
                          <a:latin typeface="+mn-lt"/>
                          <a:ea typeface="+mn-ea"/>
                          <a:cs typeface="+mn-cs"/>
                        </a:rPr>
                        <a:t>«Сотрудники хотят слишком много».</a:t>
                      </a:r>
                      <a:endParaRPr lang="ru-RU" sz="2100" b="1" dirty="0">
                        <a:solidFill>
                          <a:srgbClr val="FF0000"/>
                        </a:solidFill>
                      </a:endParaRPr>
                    </a:p>
                  </a:txBody>
                  <a:tcPr/>
                </a:tc>
              </a:tr>
            </a:tbl>
          </a:graphicData>
        </a:graphic>
      </p:graphicFrame>
    </p:spTree>
    <p:extLst>
      <p:ext uri="{BB962C8B-B14F-4D97-AF65-F5344CB8AC3E}">
        <p14:creationId xmlns:p14="http://schemas.microsoft.com/office/powerpoint/2010/main" val="193817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r>
              <a:rPr lang="ru-RU" dirty="0"/>
              <a:t>Отдел корпоративного развития каждый месяц публикует рейтинг по достижению отчетных целей. Отличившимся подразделениям предоставляется финансовая премия на 72 тысяч рублей. </a:t>
            </a:r>
            <a:endParaRPr lang="ru-RU" dirty="0" smtClean="0"/>
          </a:p>
          <a:p>
            <a:r>
              <a:rPr lang="ru-RU" dirty="0" smtClean="0"/>
              <a:t>Сам </a:t>
            </a:r>
            <a:r>
              <a:rPr lang="ru-RU" dirty="0"/>
              <a:t>отдел уже будет распределять деньги между сотрудниками – для каждого из них начисляются по 100 баллов (другим подразделениям предоставляются только баллы, без денег – в зависимости от места в составленном рейтинге). </a:t>
            </a:r>
            <a:endParaRPr lang="ru-RU" dirty="0" smtClean="0"/>
          </a:p>
          <a:p>
            <a:r>
              <a:rPr lang="ru-RU" dirty="0" smtClean="0"/>
              <a:t>Сразу </a:t>
            </a:r>
            <a:r>
              <a:rPr lang="ru-RU" dirty="0"/>
              <a:t>премия выплачивается лишь для сотрудников службы доставки – равными частями в течение квартала. Благодаря подобной долгосрочной системе удается удерживать сотрудников из отделов с высоким уровнем текучести.</a:t>
            </a:r>
          </a:p>
        </p:txBody>
      </p:sp>
    </p:spTree>
    <p:extLst>
      <p:ext uri="{BB962C8B-B14F-4D97-AF65-F5344CB8AC3E}">
        <p14:creationId xmlns:p14="http://schemas.microsoft.com/office/powerpoint/2010/main" val="2276134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normAutofit/>
          </a:bodyPr>
          <a:lstStyle/>
          <a:p>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611560" y="980728"/>
            <a:ext cx="8229600" cy="5174035"/>
          </a:xfrm>
        </p:spPr>
        <p:txBody>
          <a:bodyPr>
            <a:normAutofit fontScale="77500" lnSpcReduction="20000"/>
          </a:bodyPr>
          <a:lstStyle/>
          <a:p>
            <a:r>
              <a:rPr lang="ru-RU" b="1" dirty="0" smtClean="0"/>
              <a:t>«Программа 2».</a:t>
            </a:r>
            <a:r>
              <a:rPr lang="ru-RU" dirty="0"/>
              <a:t> Даная программа нацелена на сбор идей сотрудников, направленных на улучшение бизнес-процессов и развитие компании. Система раньше основывалась на саморегулировании – потенциально интересная идея выносится на голосование сотрудников. С учетом их голосов и составлялся рейтинг идей – выставляя оценки на корпоративном портале.</a:t>
            </a:r>
          </a:p>
          <a:p>
            <a:r>
              <a:rPr lang="ru-RU" dirty="0"/>
              <a:t>Но год назад подход бы изменен – сделали ставку не на идеи, которые просто желают предложить сотрудники, а на проекты, позволяющие улучшить эффективность компании. Мы ждем не просто интересные и полезные идеи, а уже готовые к реализации предложения. Их мы собираем в соответствующем разделе портала тремя способами: </a:t>
            </a:r>
          </a:p>
          <a:p>
            <a:pPr marL="0" indent="0">
              <a:buNone/>
            </a:pPr>
            <a:r>
              <a:rPr lang="ru-RU" dirty="0"/>
              <a:t/>
            </a:r>
            <a:br>
              <a:rPr lang="ru-RU" dirty="0"/>
            </a:br>
            <a:endParaRPr lang="ru-RU" dirty="0"/>
          </a:p>
        </p:txBody>
      </p:sp>
    </p:spTree>
    <p:extLst>
      <p:ext uri="{BB962C8B-B14F-4D97-AF65-F5344CB8AC3E}">
        <p14:creationId xmlns:p14="http://schemas.microsoft.com/office/powerpoint/2010/main" val="240078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lnSpcReduction="10000"/>
          </a:bodyPr>
          <a:lstStyle/>
          <a:p>
            <a:pPr marL="0" indent="0">
              <a:buNone/>
            </a:pPr>
            <a:r>
              <a:rPr lang="ru-RU" dirty="0" smtClean="0"/>
              <a:t>1. Сотрудники </a:t>
            </a:r>
            <a:r>
              <a:rPr lang="ru-RU" dirty="0"/>
              <a:t>обеспечивают обратную связь в рамках бизнес-процессов (от операций на складе до подбора сотрудников), также публикуют свои отзывы и комментарии по проблемам, </a:t>
            </a:r>
            <a:r>
              <a:rPr lang="ru-RU" dirty="0" smtClean="0"/>
              <a:t>которые </a:t>
            </a:r>
            <a:r>
              <a:rPr lang="ru-RU" dirty="0"/>
              <a:t>были выявлены ими в качестве клиентов нашей компании. За такую обратную связь эксперты (топ-менеджеры, главы соответствующего направления) выставляют сотрудникам баллы (количество баллов высчитывается по формуле: оценка полезности x 2).</a:t>
            </a:r>
          </a:p>
          <a:p>
            <a:endParaRPr lang="ru-RU" dirty="0"/>
          </a:p>
        </p:txBody>
      </p:sp>
    </p:spTree>
    <p:extLst>
      <p:ext uri="{BB962C8B-B14F-4D97-AF65-F5344CB8AC3E}">
        <p14:creationId xmlns:p14="http://schemas.microsoft.com/office/powerpoint/2010/main" val="512840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lstStyle/>
          <a:p>
            <a:pPr marL="0" indent="0">
              <a:buNone/>
            </a:pPr>
            <a:r>
              <a:rPr lang="ru-RU" dirty="0" smtClean="0"/>
              <a:t>2. Сотрудники </a:t>
            </a:r>
            <a:r>
              <a:rPr lang="ru-RU" dirty="0"/>
              <a:t>описывают свой опыт решения типичных проблем в работе компании. Они также будут получать соответствующие баллы за эту информацию – схема начисления аналогична, выставляется оценка 1-5, которая умножается на два. Если же другой работник данный опыт переймет, размещая фотоотчет об этом, тоже будет удостоен баллов.</a:t>
            </a:r>
          </a:p>
          <a:p>
            <a:endParaRPr lang="ru-RU" dirty="0"/>
          </a:p>
        </p:txBody>
      </p:sp>
    </p:spTree>
    <p:extLst>
      <p:ext uri="{BB962C8B-B14F-4D97-AF65-F5344CB8AC3E}">
        <p14:creationId xmlns:p14="http://schemas.microsoft.com/office/powerpoint/2010/main" val="3535990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b="1"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lnSpcReduction="10000"/>
          </a:bodyPr>
          <a:lstStyle/>
          <a:p>
            <a:pPr marL="0" indent="0">
              <a:buNone/>
            </a:pPr>
            <a:r>
              <a:rPr lang="ru-RU" dirty="0" smtClean="0"/>
              <a:t>3. 1-2 </a:t>
            </a:r>
            <a:r>
              <a:rPr lang="ru-RU" dirty="0"/>
              <a:t>раза в месяц в среднем руководители проводят конкурсы по решению актуальной проблемы. При информировании сотрудников нужно обязательно предупредить о дате приеме предложений (как правило, продолжительность конкурса составляет 2 недели). Можно ознакомиться с перечнем актуальных и недавно проведенных конкурсов на главной странице нашего раздела </a:t>
            </a:r>
            <a:r>
              <a:rPr lang="ru-RU" dirty="0" smtClean="0"/>
              <a:t>«Программа 2» </a:t>
            </a:r>
            <a:r>
              <a:rPr lang="ru-RU" dirty="0"/>
              <a:t>(на корпоративном сайте).</a:t>
            </a:r>
            <a:r>
              <a:rPr lang="ru-RU" b="1" dirty="0"/>
              <a:t> </a:t>
            </a:r>
            <a:endParaRPr lang="ru-RU" dirty="0"/>
          </a:p>
          <a:p>
            <a:endParaRPr lang="ru-RU" dirty="0"/>
          </a:p>
        </p:txBody>
      </p:sp>
    </p:spTree>
    <p:extLst>
      <p:ext uri="{BB962C8B-B14F-4D97-AF65-F5344CB8AC3E}">
        <p14:creationId xmlns:p14="http://schemas.microsoft.com/office/powerpoint/2010/main" val="19661264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288032"/>
          </a:xfrm>
        </p:spPr>
        <p:txBody>
          <a:bodyPr>
            <a:normAutofit fontScale="90000"/>
          </a:bodyPr>
          <a:lstStyle/>
          <a:p>
            <a:pPr algn="r"/>
            <a:r>
              <a:rPr lang="ru-RU" sz="2400"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fontScale="92500" lnSpcReduction="10000"/>
          </a:bodyPr>
          <a:lstStyle/>
          <a:p>
            <a:pPr marL="0" indent="0">
              <a:buNone/>
            </a:pPr>
            <a:r>
              <a:rPr lang="ru-RU" b="1" dirty="0" smtClean="0"/>
              <a:t>«Программа 3 «Мастерские»».</a:t>
            </a:r>
            <a:r>
              <a:rPr lang="ru-RU" dirty="0"/>
              <a:t> </a:t>
            </a:r>
            <a:endParaRPr lang="ru-RU" dirty="0" smtClean="0"/>
          </a:p>
          <a:p>
            <a:pPr marL="0" indent="0">
              <a:buNone/>
            </a:pPr>
            <a:r>
              <a:rPr lang="ru-RU" dirty="0" smtClean="0"/>
              <a:t>Темы «Мастерских» </a:t>
            </a:r>
            <a:r>
              <a:rPr lang="ru-RU" dirty="0"/>
              <a:t>формулируются по запросам работников (с размещением пожеланий на корпоративном портале). В частности, сотрудники в прошлом году просили об организации мастер-класса по проведению сделок с арендой недвижимости. Организуются мастерские в нерабочее время в помещениях компании – для региональных отделений организуется интернет-трансляция. Проводящие и участвующие в таких мастерских также будут удостоены дополнительных баллов.</a:t>
            </a:r>
            <a:r>
              <a:rPr lang="ru-RU" b="1" dirty="0"/>
              <a:t> </a:t>
            </a:r>
            <a:endParaRPr lang="ru-RU" dirty="0"/>
          </a:p>
        </p:txBody>
      </p:sp>
    </p:spTree>
    <p:extLst>
      <p:ext uri="{BB962C8B-B14F-4D97-AF65-F5344CB8AC3E}">
        <p14:creationId xmlns:p14="http://schemas.microsoft.com/office/powerpoint/2010/main" val="3656335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fontScale="85000" lnSpcReduction="20000"/>
          </a:bodyPr>
          <a:lstStyle/>
          <a:p>
            <a:pPr marL="0" indent="0">
              <a:buNone/>
            </a:pPr>
            <a:r>
              <a:rPr lang="ru-RU" b="1" dirty="0" smtClean="0"/>
              <a:t>«Программа 4 «Признание»».</a:t>
            </a:r>
            <a:r>
              <a:rPr lang="ru-RU" dirty="0"/>
              <a:t> </a:t>
            </a:r>
            <a:endParaRPr lang="ru-RU" dirty="0" smtClean="0"/>
          </a:p>
          <a:p>
            <a:r>
              <a:rPr lang="ru-RU" dirty="0" smtClean="0"/>
              <a:t>Ежемесячно </a:t>
            </a:r>
            <a:r>
              <a:rPr lang="ru-RU" dirty="0"/>
              <a:t>руководители департаментов выбирают 1-2 сотрудников, которые проявили </a:t>
            </a:r>
            <a:r>
              <a:rPr lang="ru-RU" dirty="0" err="1"/>
              <a:t>сверхрезультаты</a:t>
            </a:r>
            <a:r>
              <a:rPr lang="ru-RU" dirty="0"/>
              <a:t> за прошедший период. </a:t>
            </a:r>
            <a:endParaRPr lang="ru-RU" dirty="0" smtClean="0"/>
          </a:p>
          <a:p>
            <a:r>
              <a:rPr lang="ru-RU" dirty="0" smtClean="0"/>
              <a:t>Признание </a:t>
            </a:r>
            <a:r>
              <a:rPr lang="ru-RU" dirty="0"/>
              <a:t>предполагает субъективную оценку. К примеру, для признания руководителя сотрудник решил по своей инициативе выполнить работу коллеги, который взял отпуск. </a:t>
            </a:r>
            <a:endParaRPr lang="ru-RU" dirty="0" smtClean="0"/>
          </a:p>
          <a:p>
            <a:r>
              <a:rPr lang="ru-RU" dirty="0" smtClean="0"/>
              <a:t>Выбранным </a:t>
            </a:r>
            <a:r>
              <a:rPr lang="ru-RU" dirty="0"/>
              <a:t>сотрудникам </a:t>
            </a:r>
            <a:r>
              <a:rPr lang="ru-RU" dirty="0" smtClean="0"/>
              <a:t>выдаются </a:t>
            </a:r>
            <a:r>
              <a:rPr lang="ru-RU" dirty="0"/>
              <a:t>медали </a:t>
            </a:r>
            <a:r>
              <a:rPr lang="ru-RU" dirty="0" smtClean="0"/>
              <a:t>– </a:t>
            </a:r>
            <a:r>
              <a:rPr lang="ru-RU" dirty="0"/>
              <a:t>«Лучший сотрудник июля» и пр. Вручаем медали в рамках торжественной церемонии в конференц-зале – под овации </a:t>
            </a:r>
            <a:r>
              <a:rPr lang="ru-RU" dirty="0" smtClean="0"/>
              <a:t>коллектива. Помимо </a:t>
            </a:r>
            <a:r>
              <a:rPr lang="ru-RU" dirty="0"/>
              <a:t>медали и признания, сотрудники получают также баллы для </a:t>
            </a:r>
            <a:r>
              <a:rPr lang="ru-RU" dirty="0" smtClean="0"/>
              <a:t>зачета</a:t>
            </a:r>
            <a:r>
              <a:rPr lang="ru-RU" dirty="0"/>
              <a:t>.</a:t>
            </a:r>
            <a:r>
              <a:rPr lang="ru-RU" b="1" dirty="0"/>
              <a:t> </a:t>
            </a:r>
            <a:endParaRPr lang="ru-RU" dirty="0"/>
          </a:p>
        </p:txBody>
      </p:sp>
    </p:spTree>
    <p:extLst>
      <p:ext uri="{BB962C8B-B14F-4D97-AF65-F5344CB8AC3E}">
        <p14:creationId xmlns:p14="http://schemas.microsoft.com/office/powerpoint/2010/main" val="1065067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400" dirty="0" smtClean="0">
                <a:solidFill>
                  <a:srgbClr val="FF0000"/>
                </a:solidFill>
              </a:rPr>
              <a:t>Система мотивации работает</a:t>
            </a:r>
            <a:endParaRPr lang="ru-RU" sz="24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17744050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Примеры системы мотивации персонала </a:t>
            </a:r>
            <a:endParaRPr lang="ru-RU" sz="2400" dirty="0"/>
          </a:p>
        </p:txBody>
      </p:sp>
      <p:sp>
        <p:nvSpPr>
          <p:cNvPr id="3" name="Объект 2"/>
          <p:cNvSpPr>
            <a:spLocks noGrp="1"/>
          </p:cNvSpPr>
          <p:nvPr>
            <p:ph idx="1"/>
          </p:nvPr>
        </p:nvSpPr>
        <p:spPr>
          <a:xfrm>
            <a:off x="457200" y="908720"/>
            <a:ext cx="8229600" cy="5217443"/>
          </a:xfrm>
        </p:spPr>
        <p:txBody>
          <a:bodyPr>
            <a:normAutofit fontScale="70000" lnSpcReduction="20000"/>
          </a:bodyPr>
          <a:lstStyle/>
          <a:p>
            <a:pPr marL="0" indent="0">
              <a:buNone/>
            </a:pPr>
            <a:r>
              <a:rPr lang="ru-RU" b="1" dirty="0"/>
              <a:t>Почему система мотивации персонала может не сработать</a:t>
            </a:r>
          </a:p>
          <a:p>
            <a:r>
              <a:rPr lang="ru-RU" b="1" dirty="0"/>
              <a:t>Первая причина – несоответствие зарплаты среднему уровню. </a:t>
            </a:r>
            <a:r>
              <a:rPr lang="ru-RU" dirty="0"/>
              <a:t>На предприятии зарплата должна соответствовать средним показателям по региону либо отрасли по аналогичной должности. В ином случае высока вероятность текучки кадров и необходимости регулярно закрывать возникшие вакансии. Обязательно нужно помнить – формироваться схема оплаты труда должна специалистами компании, а не внешними консультантами. Такое условие является обязательным</a:t>
            </a:r>
            <a:r>
              <a:rPr lang="ru-RU" dirty="0" smtClean="0"/>
              <a:t>.</a:t>
            </a:r>
          </a:p>
          <a:p>
            <a:r>
              <a:rPr lang="ru-RU" b="1" dirty="0"/>
              <a:t>Вторая причина – премии не связаны с целями работы компании. </a:t>
            </a:r>
            <a:r>
              <a:rPr lang="ru-RU" dirty="0"/>
              <a:t>В числе распространенных ошибок, которые могут нивелировать всю мотивацию персонала, отмечается премиальная схема, которая не привязана к результатам и задачам работы компании.</a:t>
            </a:r>
          </a:p>
          <a:p>
            <a:r>
              <a:rPr lang="ru-RU" dirty="0"/>
              <a:t>Прежде всего, при формировании премиальных схем, нужно определить цели для сотрудника – они должны быть связаны с целями предприятия. </a:t>
            </a:r>
          </a:p>
          <a:p>
            <a:endParaRPr lang="ru-RU" dirty="0"/>
          </a:p>
          <a:p>
            <a:endParaRPr lang="ru-RU" dirty="0"/>
          </a:p>
        </p:txBody>
      </p:sp>
    </p:spTree>
    <p:extLst>
      <p:ext uri="{BB962C8B-B14F-4D97-AF65-F5344CB8AC3E}">
        <p14:creationId xmlns:p14="http://schemas.microsoft.com/office/powerpoint/2010/main" val="787562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r"/>
            <a:r>
              <a:rPr lang="ru-RU" sz="2000" dirty="0" smtClean="0">
                <a:solidFill>
                  <a:srgbClr val="FF0000"/>
                </a:solidFill>
              </a:rPr>
              <a:t>Формирование эффективного мотивационного </a:t>
            </a:r>
            <a:br>
              <a:rPr lang="ru-RU" sz="2000" dirty="0" smtClean="0">
                <a:solidFill>
                  <a:srgbClr val="FF0000"/>
                </a:solidFill>
              </a:rPr>
            </a:br>
            <a:r>
              <a:rPr lang="ru-RU" sz="2000" dirty="0" smtClean="0">
                <a:solidFill>
                  <a:srgbClr val="FF0000"/>
                </a:solidFill>
              </a:rPr>
              <a:t>механизма в организации</a:t>
            </a:r>
            <a:endParaRPr lang="ru-RU" sz="2000" dirty="0">
              <a:solidFill>
                <a:srgbClr val="FF0000"/>
              </a:solidFill>
            </a:endParaRPr>
          </a:p>
        </p:txBody>
      </p:sp>
      <p:sp>
        <p:nvSpPr>
          <p:cNvPr id="3" name="Объект 2"/>
          <p:cNvSpPr>
            <a:spLocks noGrp="1"/>
          </p:cNvSpPr>
          <p:nvPr>
            <p:ph idx="1"/>
          </p:nvPr>
        </p:nvSpPr>
        <p:spPr>
          <a:xfrm>
            <a:off x="457200" y="1340768"/>
            <a:ext cx="8229600" cy="4785395"/>
          </a:xfrm>
        </p:spPr>
        <p:txBody>
          <a:bodyPr/>
          <a:lstStyle/>
          <a:p>
            <a:r>
              <a:rPr lang="ru-RU" dirty="0"/>
              <a:t>Разработка системы мотивации в компании численностью </a:t>
            </a:r>
            <a:r>
              <a:rPr lang="ru-RU" dirty="0" smtClean="0"/>
              <a:t>до 50-100 человек </a:t>
            </a:r>
            <a:r>
              <a:rPr lang="ru-RU" dirty="0"/>
              <a:t>занимает около месяца. Внедрение занимает еще 3 месяца.  </a:t>
            </a:r>
          </a:p>
          <a:p>
            <a:r>
              <a:rPr lang="ru-RU" dirty="0"/>
              <a:t>Помните: в конечном итоге, заработная плата должна отражать производительность, качество и эффективность труда.</a:t>
            </a:r>
          </a:p>
          <a:p>
            <a:endParaRPr lang="ru-RU" dirty="0"/>
          </a:p>
        </p:txBody>
      </p:sp>
    </p:spTree>
    <p:extLst>
      <p:ext uri="{BB962C8B-B14F-4D97-AF65-F5344CB8AC3E}">
        <p14:creationId xmlns:p14="http://schemas.microsoft.com/office/powerpoint/2010/main" val="352703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504056"/>
          </a:xfrm>
        </p:spPr>
        <p:txBody>
          <a:bodyPr>
            <a:noAutofit/>
          </a:bodyPr>
          <a:lstStyle/>
          <a:p>
            <a:pPr algn="r"/>
            <a:r>
              <a:rPr lang="ru-RU" sz="2400" dirty="0" smtClean="0">
                <a:solidFill>
                  <a:srgbClr val="FF0000"/>
                </a:solidFill>
              </a:rPr>
              <a:t>Почему не работает старая система оплаты труда?</a:t>
            </a:r>
            <a:endParaRPr lang="ru-RU" sz="2400" dirty="0">
              <a:solidFill>
                <a:srgbClr val="FF0000"/>
              </a:solidFill>
            </a:endParaRPr>
          </a:p>
        </p:txBody>
      </p:sp>
      <p:sp>
        <p:nvSpPr>
          <p:cNvPr id="3" name="Объект 2"/>
          <p:cNvSpPr>
            <a:spLocks noGrp="1"/>
          </p:cNvSpPr>
          <p:nvPr>
            <p:ph idx="1"/>
          </p:nvPr>
        </p:nvSpPr>
        <p:spPr>
          <a:xfrm>
            <a:off x="457200" y="1196752"/>
            <a:ext cx="8229600" cy="4929411"/>
          </a:xfrm>
        </p:spPr>
        <p:txBody>
          <a:bodyPr/>
          <a:lstStyle/>
          <a:p>
            <a:pPr marL="0" indent="0">
              <a:buNone/>
            </a:pPr>
            <a:endParaRPr lang="ru-RU" b="1" dirty="0" smtClean="0"/>
          </a:p>
          <a:p>
            <a:pPr marL="0" indent="0">
              <a:buNone/>
            </a:pPr>
            <a:r>
              <a:rPr lang="ru-RU" b="1" dirty="0" smtClean="0"/>
              <a:t>2</a:t>
            </a:r>
            <a:r>
              <a:rPr lang="ru-RU" b="1" dirty="0"/>
              <a:t>. Прямая зависимость дохода </a:t>
            </a:r>
            <a:r>
              <a:rPr lang="ru-RU" b="1" dirty="0" smtClean="0"/>
              <a:t>сотрудника от </a:t>
            </a:r>
            <a:r>
              <a:rPr lang="ru-RU" b="1" dirty="0"/>
              <a:t>объема продаж (например, премия = % от продаж</a:t>
            </a:r>
            <a:r>
              <a:rPr lang="ru-RU" b="1" dirty="0" smtClean="0"/>
              <a:t>).</a:t>
            </a:r>
            <a:endParaRPr lang="ru-RU" b="1" dirty="0"/>
          </a:p>
          <a:p>
            <a:pPr marL="0" indent="0" algn="ctr">
              <a:buNone/>
            </a:pPr>
            <a:endParaRPr lang="ru-RU" dirty="0" smtClean="0">
              <a:solidFill>
                <a:srgbClr val="FF0000"/>
              </a:solidFill>
            </a:endParaRPr>
          </a:p>
          <a:p>
            <a:pPr marL="0" indent="0" algn="ctr">
              <a:buNone/>
            </a:pPr>
            <a:r>
              <a:rPr lang="ru-RU" b="1" dirty="0" smtClean="0">
                <a:solidFill>
                  <a:srgbClr val="FF0000"/>
                </a:solidFill>
              </a:rPr>
              <a:t>Не </a:t>
            </a:r>
            <a:r>
              <a:rPr lang="ru-RU" b="1" dirty="0">
                <a:solidFill>
                  <a:srgbClr val="FF0000"/>
                </a:solidFill>
              </a:rPr>
              <a:t>является экономически целесообразной в долгосрочной перспективе и может существовать лишь на этапе старта бизнеса. </a:t>
            </a:r>
          </a:p>
        </p:txBody>
      </p:sp>
    </p:spTree>
    <p:extLst>
      <p:ext uri="{BB962C8B-B14F-4D97-AF65-F5344CB8AC3E}">
        <p14:creationId xmlns:p14="http://schemas.microsoft.com/office/powerpoint/2010/main" val="21523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4800" dirty="0" smtClean="0">
                <a:solidFill>
                  <a:srgbClr val="FF0000"/>
                </a:solidFill>
              </a:rPr>
              <a:t>4. Диагностика </a:t>
            </a:r>
          </a:p>
          <a:p>
            <a:pPr marL="0" indent="0" algn="ctr">
              <a:buNone/>
            </a:pPr>
            <a:r>
              <a:rPr lang="ru-RU" sz="4800" dirty="0" smtClean="0">
                <a:solidFill>
                  <a:srgbClr val="FF0000"/>
                </a:solidFill>
              </a:rPr>
              <a:t>мотивационной среды в компании</a:t>
            </a:r>
            <a:endParaRPr lang="ru-RU" sz="4800" dirty="0">
              <a:solidFill>
                <a:srgbClr val="FF0000"/>
              </a:solidFill>
            </a:endParaRPr>
          </a:p>
        </p:txBody>
      </p:sp>
      <p:sp>
        <p:nvSpPr>
          <p:cNvPr id="2" name="Заголовок 1"/>
          <p:cNvSpPr>
            <a:spLocks noGrp="1"/>
          </p:cNvSpPr>
          <p:nvPr>
            <p:ph type="title"/>
          </p:nvPr>
        </p:nvSpPr>
        <p:spPr/>
        <p:txBody>
          <a:bodyPr/>
          <a:lstStyle/>
          <a:p>
            <a:endParaRPr lang="ru-RU" dirty="0"/>
          </a:p>
        </p:txBody>
      </p:sp>
    </p:spTree>
    <p:extLst>
      <p:ext uri="{BB962C8B-B14F-4D97-AF65-F5344CB8AC3E}">
        <p14:creationId xmlns:p14="http://schemas.microsoft.com/office/powerpoint/2010/main" val="34212776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smtClean="0">
                <a:solidFill>
                  <a:srgbClr val="FF0000"/>
                </a:solidFill>
              </a:rPr>
              <a:t>Диагностика мотивационной среды компании</a:t>
            </a:r>
            <a:endParaRPr lang="ru-RU" sz="2400" dirty="0">
              <a:solidFill>
                <a:srgbClr val="FF0000"/>
              </a:solidFill>
            </a:endParaRPr>
          </a:p>
        </p:txBody>
      </p:sp>
      <p:sp>
        <p:nvSpPr>
          <p:cNvPr id="3" name="Объект 2"/>
          <p:cNvSpPr>
            <a:spLocks noGrp="1"/>
          </p:cNvSpPr>
          <p:nvPr>
            <p:ph idx="1"/>
          </p:nvPr>
        </p:nvSpPr>
        <p:spPr>
          <a:xfrm>
            <a:off x="457200" y="980728"/>
            <a:ext cx="8229600" cy="5145435"/>
          </a:xfrm>
        </p:spPr>
        <p:txBody>
          <a:bodyPr>
            <a:normAutofit/>
          </a:bodyPr>
          <a:lstStyle/>
          <a:p>
            <a:pPr marL="0" indent="0" algn="ctr">
              <a:buNone/>
            </a:pPr>
            <a:r>
              <a:rPr lang="ru-RU" sz="4000" b="1" dirty="0" smtClean="0"/>
              <a:t>Основная цель диагностики:</a:t>
            </a:r>
          </a:p>
          <a:p>
            <a:pPr marL="0" indent="0" algn="ctr">
              <a:buNone/>
            </a:pPr>
            <a:r>
              <a:rPr lang="ru-RU" sz="4000" dirty="0"/>
              <a:t>в</a:t>
            </a:r>
            <a:r>
              <a:rPr lang="ru-RU" sz="4000" dirty="0" smtClean="0"/>
              <a:t>ыявление ведущих механизмов мотивации – притязаний и ожиданий различных целевых групп персонала</a:t>
            </a:r>
            <a:r>
              <a:rPr lang="ru-RU" sz="2800" dirty="0" smtClean="0"/>
              <a:t>.</a:t>
            </a:r>
          </a:p>
        </p:txBody>
      </p:sp>
    </p:spTree>
    <p:extLst>
      <p:ext uri="{BB962C8B-B14F-4D97-AF65-F5344CB8AC3E}">
        <p14:creationId xmlns:p14="http://schemas.microsoft.com/office/powerpoint/2010/main" val="30008132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1052736"/>
            <a:ext cx="8229600" cy="5073427"/>
          </a:xfrm>
        </p:spPr>
        <p:txBody>
          <a:bodyPr>
            <a:normAutofit fontScale="92500" lnSpcReduction="10000"/>
          </a:bodyPr>
          <a:lstStyle/>
          <a:p>
            <a:pPr marL="0" indent="0" fontAlgn="base">
              <a:buNone/>
            </a:pPr>
            <a:r>
              <a:rPr lang="ru-RU" dirty="0" smtClean="0"/>
              <a:t>    Исследование </a:t>
            </a:r>
            <a:r>
              <a:rPr lang="ru-RU" dirty="0"/>
              <a:t>системы мотивации проводится с целью определения того, в какой мере мотивационная деятельность способствует эффективности предприятия.</a:t>
            </a:r>
            <a:br>
              <a:rPr lang="ru-RU" dirty="0"/>
            </a:br>
            <a:r>
              <a:rPr lang="ru-RU" dirty="0" smtClean="0"/>
              <a:t>    </a:t>
            </a:r>
            <a:r>
              <a:rPr lang="ru-RU" b="1" dirty="0" smtClean="0"/>
              <a:t>Задачи </a:t>
            </a:r>
            <a:r>
              <a:rPr lang="ru-RU" b="1" dirty="0"/>
              <a:t>исследования существующей системы мотивации:</a:t>
            </a:r>
            <a:endParaRPr lang="ru-RU" dirty="0"/>
          </a:p>
          <a:p>
            <a:pPr fontAlgn="base">
              <a:buFont typeface="Wingdings" panose="05000000000000000000" pitchFamily="2" charset="2"/>
              <a:buChar char="Ø"/>
            </a:pPr>
            <a:r>
              <a:rPr lang="ru-RU" dirty="0" smtClean="0"/>
              <a:t>анализ </a:t>
            </a:r>
            <a:r>
              <a:rPr lang="ru-RU" dirty="0"/>
              <a:t>результатов и эффективности труда персонала</a:t>
            </a:r>
            <a:r>
              <a:rPr lang="ru-RU" dirty="0" smtClean="0"/>
              <a:t>;</a:t>
            </a:r>
          </a:p>
          <a:p>
            <a:pPr fontAlgn="base">
              <a:buFont typeface="Wingdings" panose="05000000000000000000" pitchFamily="2" charset="2"/>
              <a:buChar char="Ø"/>
            </a:pPr>
            <a:r>
              <a:rPr lang="ru-RU" dirty="0" smtClean="0"/>
              <a:t>анализ </a:t>
            </a:r>
            <a:r>
              <a:rPr lang="ru-RU" dirty="0"/>
              <a:t>удовлетворенности трудом персонала</a:t>
            </a:r>
            <a:r>
              <a:rPr lang="ru-RU" dirty="0" smtClean="0"/>
              <a:t>;</a:t>
            </a:r>
          </a:p>
          <a:p>
            <a:pPr fontAlgn="base">
              <a:buFont typeface="Wingdings" panose="05000000000000000000" pitchFamily="2" charset="2"/>
              <a:buChar char="Ø"/>
            </a:pPr>
            <a:r>
              <a:rPr lang="ru-RU" dirty="0" smtClean="0"/>
              <a:t>анализ </a:t>
            </a:r>
            <a:r>
              <a:rPr lang="ru-RU" dirty="0"/>
              <a:t>мотивационной деятельности предприятия.</a:t>
            </a:r>
          </a:p>
          <a:p>
            <a:endParaRPr lang="ru-RU" dirty="0"/>
          </a:p>
        </p:txBody>
      </p:sp>
    </p:spTree>
    <p:extLst>
      <p:ext uri="{BB962C8B-B14F-4D97-AF65-F5344CB8AC3E}">
        <p14:creationId xmlns:p14="http://schemas.microsoft.com/office/powerpoint/2010/main" val="40805331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a:bodyPr>
          <a:lstStyle/>
          <a:p>
            <a:pPr marL="0" indent="0" fontAlgn="base">
              <a:buNone/>
            </a:pPr>
            <a:r>
              <a:rPr lang="ru-RU" b="1" dirty="0" smtClean="0"/>
              <a:t>   Для </a:t>
            </a:r>
            <a:r>
              <a:rPr lang="ru-RU" b="1" dirty="0"/>
              <a:t>решения этих задач применяются следующие основные методы исследования системы мотивации:</a:t>
            </a:r>
            <a:endParaRPr lang="ru-RU" dirty="0"/>
          </a:p>
          <a:p>
            <a:pPr fontAlgn="base">
              <a:buFont typeface="Wingdings" panose="05000000000000000000" pitchFamily="2" charset="2"/>
              <a:buChar char="Ø"/>
            </a:pPr>
            <a:r>
              <a:rPr lang="ru-RU" dirty="0" smtClean="0"/>
              <a:t>анализ </a:t>
            </a:r>
            <a:r>
              <a:rPr lang="ru-RU" dirty="0"/>
              <a:t>проблем организации</a:t>
            </a:r>
            <a:r>
              <a:rPr lang="ru-RU" dirty="0" smtClean="0"/>
              <a:t>;</a:t>
            </a:r>
          </a:p>
          <a:p>
            <a:pPr fontAlgn="base">
              <a:buFont typeface="Wingdings" panose="05000000000000000000" pitchFamily="2" charset="2"/>
              <a:buChar char="Ø"/>
            </a:pPr>
            <a:r>
              <a:rPr lang="ru-RU" dirty="0" smtClean="0"/>
              <a:t>анализ </a:t>
            </a:r>
            <a:r>
              <a:rPr lang="ru-RU" dirty="0"/>
              <a:t>документов</a:t>
            </a:r>
            <a:r>
              <a:rPr lang="ru-RU" dirty="0" smtClean="0"/>
              <a:t>;</a:t>
            </a:r>
          </a:p>
          <a:p>
            <a:pPr fontAlgn="base">
              <a:buFont typeface="Wingdings" panose="05000000000000000000" pitchFamily="2" charset="2"/>
              <a:buChar char="Ø"/>
            </a:pPr>
            <a:r>
              <a:rPr lang="ru-RU" dirty="0"/>
              <a:t>а</a:t>
            </a:r>
            <a:r>
              <a:rPr lang="ru-RU" dirty="0" smtClean="0"/>
              <a:t>нализ </a:t>
            </a:r>
            <a:r>
              <a:rPr lang="ru-RU" dirty="0"/>
              <a:t>внешних факторов</a:t>
            </a:r>
            <a:r>
              <a:rPr lang="ru-RU" dirty="0" smtClean="0"/>
              <a:t>;</a:t>
            </a:r>
          </a:p>
          <a:p>
            <a:pPr fontAlgn="base">
              <a:buFont typeface="Wingdings" panose="05000000000000000000" pitchFamily="2" charset="2"/>
              <a:buChar char="Ø"/>
            </a:pPr>
            <a:r>
              <a:rPr lang="ru-RU" dirty="0" smtClean="0"/>
              <a:t>социологический </a:t>
            </a:r>
            <a:r>
              <a:rPr lang="ru-RU" dirty="0"/>
              <a:t>опрос</a:t>
            </a:r>
            <a:r>
              <a:rPr lang="ru-RU" dirty="0" smtClean="0"/>
              <a:t>;</a:t>
            </a:r>
          </a:p>
          <a:p>
            <a:pPr fontAlgn="base">
              <a:buFont typeface="Wingdings" panose="05000000000000000000" pitchFamily="2" charset="2"/>
              <a:buChar char="Ø"/>
            </a:pPr>
            <a:r>
              <a:rPr lang="ru-RU" dirty="0" smtClean="0"/>
              <a:t>наблюдение</a:t>
            </a:r>
            <a:r>
              <a:rPr lang="ru-RU" dirty="0"/>
              <a:t>.</a:t>
            </a:r>
          </a:p>
          <a:p>
            <a:endParaRPr lang="ru-RU" dirty="0"/>
          </a:p>
        </p:txBody>
      </p:sp>
    </p:spTree>
    <p:extLst>
      <p:ext uri="{BB962C8B-B14F-4D97-AF65-F5344CB8AC3E}">
        <p14:creationId xmlns:p14="http://schemas.microsoft.com/office/powerpoint/2010/main" val="33748694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80728"/>
            <a:ext cx="8229600" cy="5145435"/>
          </a:xfrm>
        </p:spPr>
        <p:txBody>
          <a:bodyPr>
            <a:normAutofit fontScale="85000" lnSpcReduction="20000"/>
          </a:bodyPr>
          <a:lstStyle/>
          <a:p>
            <a:pPr marL="0" indent="0" fontAlgn="base">
              <a:buNone/>
            </a:pPr>
            <a:r>
              <a:rPr lang="ru-RU" dirty="0" smtClean="0"/>
              <a:t>   </a:t>
            </a:r>
            <a:r>
              <a:rPr lang="ru-RU" b="1" i="1" u="sng" dirty="0" smtClean="0">
                <a:solidFill>
                  <a:srgbClr val="0070C0"/>
                </a:solidFill>
              </a:rPr>
              <a:t>Анализ </a:t>
            </a:r>
            <a:r>
              <a:rPr lang="ru-RU" b="1" i="1" u="sng" dirty="0">
                <a:solidFill>
                  <a:srgbClr val="0070C0"/>
                </a:solidFill>
              </a:rPr>
              <a:t>проблем организации состоит</a:t>
            </a:r>
            <a:r>
              <a:rPr lang="ru-RU" dirty="0"/>
              <a:t>, во-первых, в сборе информации о планах предприятия и текущей производительности труда, движении персонала, а во-вторых, в оценке влияния этих показателей на общеорганизационные результаты. </a:t>
            </a:r>
            <a:endParaRPr lang="ru-RU" dirty="0" smtClean="0"/>
          </a:p>
          <a:p>
            <a:pPr marL="0" indent="0" fontAlgn="base">
              <a:buNone/>
            </a:pPr>
            <a:r>
              <a:rPr lang="ru-RU" b="1" dirty="0"/>
              <a:t> </a:t>
            </a:r>
            <a:r>
              <a:rPr lang="ru-RU" b="1" dirty="0" smtClean="0"/>
              <a:t>  На </a:t>
            </a:r>
            <a:r>
              <a:rPr lang="ru-RU" b="1" dirty="0"/>
              <a:t>наличие организационных проблем в области мотивации всегда указывают:</a:t>
            </a:r>
            <a:endParaRPr lang="ru-RU" dirty="0"/>
          </a:p>
          <a:p>
            <a:pPr fontAlgn="base">
              <a:buFont typeface="Wingdings" panose="05000000000000000000" pitchFamily="2" charset="2"/>
              <a:buChar char="Ø"/>
            </a:pPr>
            <a:r>
              <a:rPr lang="ru-RU" dirty="0" smtClean="0"/>
              <a:t>уровень </a:t>
            </a:r>
            <a:r>
              <a:rPr lang="ru-RU" dirty="0"/>
              <a:t>текучести, если его показатели в течение достаточного длительного периода (не менее полугода) превышают 7 — 10</a:t>
            </a:r>
            <a:r>
              <a:rPr lang="ru-RU" dirty="0" smtClean="0"/>
              <a:t>%;</a:t>
            </a:r>
          </a:p>
          <a:p>
            <a:pPr fontAlgn="base">
              <a:buFont typeface="Wingdings" panose="05000000000000000000" pitchFamily="2" charset="2"/>
              <a:buChar char="Ø"/>
            </a:pPr>
            <a:r>
              <a:rPr lang="ru-RU" dirty="0" smtClean="0"/>
              <a:t>понижающаяся </a:t>
            </a:r>
            <a:r>
              <a:rPr lang="ru-RU" dirty="0"/>
              <a:t>в течение указанного периода динамика производительности труда, если эта тенденция не связана с сезонным характером деятельности организации.</a:t>
            </a:r>
          </a:p>
          <a:p>
            <a:endParaRPr lang="ru-RU" dirty="0"/>
          </a:p>
        </p:txBody>
      </p:sp>
    </p:spTree>
    <p:extLst>
      <p:ext uri="{BB962C8B-B14F-4D97-AF65-F5344CB8AC3E}">
        <p14:creationId xmlns:p14="http://schemas.microsoft.com/office/powerpoint/2010/main" val="825780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395536" y="692696"/>
            <a:ext cx="8229600" cy="5832648"/>
          </a:xfrm>
        </p:spPr>
        <p:txBody>
          <a:bodyPr>
            <a:noAutofit/>
          </a:bodyPr>
          <a:lstStyle/>
          <a:p>
            <a:pPr marL="0" indent="0">
              <a:buNone/>
            </a:pPr>
            <a:r>
              <a:rPr lang="ru-RU" sz="2000" dirty="0" smtClean="0"/>
              <a:t>     </a:t>
            </a:r>
            <a:r>
              <a:rPr lang="ru-RU" sz="1900" dirty="0" smtClean="0"/>
              <a:t>Кроме </a:t>
            </a:r>
            <a:r>
              <a:rPr lang="ru-RU" sz="1900" dirty="0"/>
              <a:t>того, если планы предприятия связаны с изменениями внутри самой организации, то это впрямую указывает на необходимость совершенствования системы мотивации</a:t>
            </a:r>
            <a:r>
              <a:rPr lang="ru-RU" sz="1900" dirty="0" smtClean="0"/>
              <a:t>.</a:t>
            </a:r>
          </a:p>
          <a:p>
            <a:pPr marL="0" indent="0">
              <a:buNone/>
            </a:pPr>
            <a:r>
              <a:rPr lang="ru-RU" sz="1900" b="1" i="1" u="sng" dirty="0" smtClean="0">
                <a:solidFill>
                  <a:srgbClr val="0070C0"/>
                </a:solidFill>
              </a:rPr>
              <a:t>Анализ </a:t>
            </a:r>
            <a:r>
              <a:rPr lang="ru-RU" sz="1900" b="1" i="1" u="sng" dirty="0">
                <a:solidFill>
                  <a:srgbClr val="0070C0"/>
                </a:solidFill>
              </a:rPr>
              <a:t>документов. </a:t>
            </a:r>
            <a:r>
              <a:rPr lang="ru-RU" sz="1900" dirty="0"/>
              <a:t>Документы предприятия дают официальную информацию обо всех элементах системы мотивации. </a:t>
            </a:r>
            <a:endParaRPr lang="ru-RU" sz="1900" dirty="0" smtClean="0"/>
          </a:p>
          <a:p>
            <a:pPr marL="0" indent="0">
              <a:buNone/>
            </a:pPr>
            <a:r>
              <a:rPr lang="ru-RU" sz="1900" dirty="0" smtClean="0"/>
              <a:t>Так</a:t>
            </a:r>
            <a:r>
              <a:rPr lang="ru-RU" sz="1900" dirty="0"/>
              <a:t>, положение об оплате труда раскрывает структуру применяемых форм и систем материального вознаграждения, а также условий его получения для </a:t>
            </a:r>
            <a:r>
              <a:rPr lang="ru-RU" sz="1900" dirty="0" smtClean="0"/>
              <a:t>сотрудников.</a:t>
            </a:r>
          </a:p>
          <a:p>
            <a:pPr marL="0" indent="0">
              <a:buNone/>
            </a:pPr>
            <a:r>
              <a:rPr lang="ru-RU" sz="1900" dirty="0" smtClean="0"/>
              <a:t> Положение </a:t>
            </a:r>
            <a:r>
              <a:rPr lang="ru-RU" sz="1900" dirty="0"/>
              <a:t>об аттестации определяет методы и порядок определения результатов и эффективности труда </a:t>
            </a:r>
            <a:r>
              <a:rPr lang="ru-RU" sz="1900" dirty="0" smtClean="0"/>
              <a:t>персонала.</a:t>
            </a:r>
          </a:p>
          <a:p>
            <a:pPr marL="0" indent="0">
              <a:buNone/>
            </a:pPr>
            <a:r>
              <a:rPr lang="ru-RU" sz="1900" dirty="0"/>
              <a:t>П</a:t>
            </a:r>
            <a:r>
              <a:rPr lang="ru-RU" sz="1900" dirty="0" smtClean="0"/>
              <a:t>равила </a:t>
            </a:r>
            <a:r>
              <a:rPr lang="ru-RU" sz="1900" dirty="0"/>
              <a:t>внутреннего распорядка содержат совокупность требований (правил) к поведению сотрудников, а также перечень дисциплинарных взысканий и т.д</a:t>
            </a:r>
            <a:r>
              <a:rPr lang="ru-RU" sz="1900" dirty="0" smtClean="0"/>
              <a:t>.</a:t>
            </a:r>
          </a:p>
          <a:p>
            <a:pPr marL="0" indent="0">
              <a:buNone/>
            </a:pPr>
            <a:r>
              <a:rPr lang="ru-RU" sz="1900" b="1" i="1" u="sng" dirty="0" smtClean="0">
                <a:solidFill>
                  <a:srgbClr val="0070C0"/>
                </a:solidFill>
              </a:rPr>
              <a:t>Анализ </a:t>
            </a:r>
            <a:r>
              <a:rPr lang="ru-RU" sz="1900" b="1" i="1" u="sng" dirty="0">
                <a:solidFill>
                  <a:srgbClr val="0070C0"/>
                </a:solidFill>
              </a:rPr>
              <a:t>внешних факторов </a:t>
            </a:r>
            <a:r>
              <a:rPr lang="ru-RU" sz="1900" dirty="0"/>
              <a:t>проводится для того, чтобы вовремя выявить условия внешнего окружения (рынок труда, предприятия-конкуренты, трудовое законодательство), создающие как благоприятные условия для реализации той или иной политики мотивации, так и осложняющие ее проведение.</a:t>
            </a:r>
          </a:p>
        </p:txBody>
      </p:sp>
    </p:spTree>
    <p:extLst>
      <p:ext uri="{BB962C8B-B14F-4D97-AF65-F5344CB8AC3E}">
        <p14:creationId xmlns:p14="http://schemas.microsoft.com/office/powerpoint/2010/main" val="28869595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67544" y="764704"/>
            <a:ext cx="8229600" cy="5688632"/>
          </a:xfrm>
        </p:spPr>
        <p:txBody>
          <a:bodyPr>
            <a:noAutofit/>
          </a:bodyPr>
          <a:lstStyle/>
          <a:p>
            <a:pPr marL="0" indent="0" algn="just">
              <a:buNone/>
            </a:pPr>
            <a:r>
              <a:rPr lang="ru-RU" sz="2200" b="1" i="1" u="sng" dirty="0">
                <a:solidFill>
                  <a:srgbClr val="0070C0"/>
                </a:solidFill>
              </a:rPr>
              <a:t>Цель социологического опроса </a:t>
            </a:r>
            <a:r>
              <a:rPr lang="ru-RU" sz="2200" dirty="0"/>
              <a:t>— это исследование отношения сотрудников к применяемым формам и методам стимулирования, существующим стилям управления, сложившимся отношениям, которое проводится либо в письменном виде (</a:t>
            </a:r>
            <a:r>
              <a:rPr lang="ru-RU" sz="2200" dirty="0" smtClean="0"/>
              <a:t>анкетирование, тестирование), </a:t>
            </a:r>
            <a:r>
              <a:rPr lang="ru-RU" sz="2200" dirty="0"/>
              <a:t>либо в устной форме </a:t>
            </a:r>
            <a:r>
              <a:rPr lang="ru-RU" sz="2200" dirty="0" smtClean="0"/>
              <a:t>(беседа) </a:t>
            </a:r>
            <a:r>
              <a:rPr lang="ru-RU" sz="2200" dirty="0"/>
              <a:t>по определенным заранее темам и по соответствующим этим темам вопросам</a:t>
            </a:r>
            <a:r>
              <a:rPr lang="ru-RU" sz="2200" dirty="0" smtClean="0"/>
              <a:t>.</a:t>
            </a:r>
          </a:p>
          <a:p>
            <a:pPr marL="0" indent="0" algn="just">
              <a:buNone/>
            </a:pPr>
            <a:r>
              <a:rPr lang="ru-RU" sz="2200" dirty="0"/>
              <a:t/>
            </a:r>
            <a:br>
              <a:rPr lang="ru-RU" sz="2200" dirty="0"/>
            </a:br>
            <a:r>
              <a:rPr lang="ru-RU" sz="2200" b="1" i="1" u="sng" dirty="0">
                <a:solidFill>
                  <a:srgbClr val="0070C0"/>
                </a:solidFill>
              </a:rPr>
              <a:t>Наблюдение </a:t>
            </a:r>
            <a:r>
              <a:rPr lang="ru-RU" sz="2200" dirty="0"/>
              <a:t>состоит в изучении реакции сотрудников на происходящие события, в том числе на применение или введение тех или иных стимулов. Сбор проблем, с которыми сотрудники сталкиваются в своей работе, позволяет конкретизировать направления исследования. Например, недовольство работников невниманием руководителя к их предложениям может указывать на наличие активных мотивов достижений, реализация которых сдерживается существующим стилем руководства.</a:t>
            </a:r>
          </a:p>
        </p:txBody>
      </p:sp>
    </p:spTree>
    <p:extLst>
      <p:ext uri="{BB962C8B-B14F-4D97-AF65-F5344CB8AC3E}">
        <p14:creationId xmlns:p14="http://schemas.microsoft.com/office/powerpoint/2010/main" val="12659010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p>
        </p:txBody>
      </p:sp>
      <p:sp>
        <p:nvSpPr>
          <p:cNvPr id="3" name="Объект 2"/>
          <p:cNvSpPr>
            <a:spLocks noGrp="1"/>
          </p:cNvSpPr>
          <p:nvPr>
            <p:ph idx="1"/>
          </p:nvPr>
        </p:nvSpPr>
        <p:spPr>
          <a:xfrm>
            <a:off x="457200" y="908720"/>
            <a:ext cx="8229600" cy="5217443"/>
          </a:xfrm>
        </p:spPr>
        <p:txBody>
          <a:bodyPr/>
          <a:lstStyle/>
          <a:p>
            <a:pPr marL="0" indent="0" algn="ctr">
              <a:buNone/>
            </a:pPr>
            <a:r>
              <a:rPr lang="ru-RU" dirty="0" smtClean="0"/>
              <a:t>  </a:t>
            </a:r>
            <a:r>
              <a:rPr lang="ru-RU" dirty="0">
                <a:solidFill>
                  <a:srgbClr val="FF0000"/>
                </a:solidFill>
              </a:rPr>
              <a:t>Проведение мониторинга и коррекции системы мотивации</a:t>
            </a:r>
            <a:endParaRPr lang="ru-RU" dirty="0" smtClean="0"/>
          </a:p>
          <a:p>
            <a:pPr marL="0" indent="0">
              <a:buNone/>
            </a:pPr>
            <a:r>
              <a:rPr lang="ru-RU" dirty="0" smtClean="0"/>
              <a:t>В </a:t>
            </a:r>
            <a:r>
              <a:rPr lang="ru-RU" dirty="0"/>
              <a:t>процессе функционирования системы мотивации и стимулирования важно проводить оценку ее эффективности в целях поиска путей ее совершенствования и развития. Как известно, оценить эффективность самого процесса мотивации труда можно с помощью количественных и качественных показателей </a:t>
            </a:r>
          </a:p>
        </p:txBody>
      </p:sp>
    </p:spTree>
    <p:extLst>
      <p:ext uri="{BB962C8B-B14F-4D97-AF65-F5344CB8AC3E}">
        <p14:creationId xmlns:p14="http://schemas.microsoft.com/office/powerpoint/2010/main" val="486820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432048"/>
          </a:xfrm>
        </p:spPr>
        <p:txBody>
          <a:bodyPr>
            <a:normAutofit fontScale="90000"/>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395536" y="836712"/>
            <a:ext cx="8229600" cy="5328592"/>
          </a:xfrm>
        </p:spPr>
        <p:txBody>
          <a:bodyPr>
            <a:normAutofit fontScale="92500" lnSpcReduction="20000"/>
          </a:bodyPr>
          <a:lstStyle/>
          <a:p>
            <a:pPr marL="0" indent="0">
              <a:buNone/>
            </a:pPr>
            <a:r>
              <a:rPr lang="ru-RU" b="1" u="sng" dirty="0" smtClean="0">
                <a:solidFill>
                  <a:srgbClr val="0070C0"/>
                </a:solidFill>
              </a:rPr>
              <a:t>Порядок </a:t>
            </a:r>
            <a:r>
              <a:rPr lang="ru-RU" b="1" u="sng" dirty="0">
                <a:solidFill>
                  <a:srgbClr val="0070C0"/>
                </a:solidFill>
              </a:rPr>
              <a:t>диагностики существующей системы мотивации и стимулирования персонала</a:t>
            </a:r>
            <a:r>
              <a:rPr lang="ru-RU" i="1" dirty="0"/>
              <a:t>,</a:t>
            </a:r>
            <a:r>
              <a:rPr lang="ru-RU" dirty="0"/>
              <a:t> как части процесса совершенствования системы управления мотивацией в организации:</a:t>
            </a:r>
          </a:p>
          <a:p>
            <a:pPr marL="0" indent="0">
              <a:buNone/>
            </a:pPr>
            <a:r>
              <a:rPr lang="en-US" b="1" u="sng" dirty="0" smtClean="0"/>
              <a:t>1)</a:t>
            </a:r>
            <a:r>
              <a:rPr lang="ru-RU" b="1" u="sng" dirty="0" smtClean="0"/>
              <a:t>. Мониторинг </a:t>
            </a:r>
            <a:r>
              <a:rPr lang="ru-RU" b="1" u="sng" dirty="0"/>
              <a:t>состояния рынка труда и позиционирование </a:t>
            </a:r>
            <a:r>
              <a:rPr lang="ru-RU" b="1" u="sng" dirty="0" smtClean="0"/>
              <a:t>организации.</a:t>
            </a:r>
          </a:p>
          <a:p>
            <a:pPr marL="0" indent="0">
              <a:buNone/>
            </a:pPr>
            <a:r>
              <a:rPr lang="ru-RU" dirty="0" smtClean="0"/>
              <a:t> </a:t>
            </a:r>
            <a:r>
              <a:rPr lang="ru-RU" dirty="0"/>
              <a:t>Проведение мониторинга предполагает систематический сбор, обработку и качественный анализ данных из различных источников информации (опросы, статистические сборники, кадровые СМИ, </a:t>
            </a:r>
            <a:r>
              <a:rPr lang="ru-RU" dirty="0" err="1"/>
              <a:t>job</a:t>
            </a:r>
            <a:r>
              <a:rPr lang="ru-RU" dirty="0"/>
              <a:t>-порталы) относительно состояния рынка труда и обзора заработных </a:t>
            </a:r>
            <a:r>
              <a:rPr lang="ru-RU" dirty="0" smtClean="0"/>
              <a:t>плат.</a:t>
            </a:r>
          </a:p>
          <a:p>
            <a:pPr marL="0" indent="0">
              <a:buNone/>
            </a:pPr>
            <a:endParaRPr lang="ru-RU" dirty="0"/>
          </a:p>
        </p:txBody>
      </p:sp>
    </p:spTree>
    <p:extLst>
      <p:ext uri="{BB962C8B-B14F-4D97-AF65-F5344CB8AC3E}">
        <p14:creationId xmlns:p14="http://schemas.microsoft.com/office/powerpoint/2010/main" val="41666519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r"/>
            <a:r>
              <a:rPr lang="ru-RU" sz="2400" dirty="0">
                <a:solidFill>
                  <a:srgbClr val="FF0000"/>
                </a:solidFill>
              </a:rPr>
              <a:t>Диагностика мотивационной среды компании</a:t>
            </a:r>
            <a:endParaRPr lang="ru-RU" sz="2400" dirty="0"/>
          </a:p>
        </p:txBody>
      </p:sp>
      <p:sp>
        <p:nvSpPr>
          <p:cNvPr id="3" name="Объект 2"/>
          <p:cNvSpPr>
            <a:spLocks noGrp="1"/>
          </p:cNvSpPr>
          <p:nvPr>
            <p:ph idx="1"/>
          </p:nvPr>
        </p:nvSpPr>
        <p:spPr>
          <a:xfrm>
            <a:off x="457200" y="908720"/>
            <a:ext cx="8229600" cy="5217443"/>
          </a:xfrm>
        </p:spPr>
        <p:txBody>
          <a:bodyPr>
            <a:normAutofit fontScale="77500" lnSpcReduction="20000"/>
          </a:bodyPr>
          <a:lstStyle/>
          <a:p>
            <a:pPr marL="0" indent="0">
              <a:buNone/>
            </a:pPr>
            <a:r>
              <a:rPr lang="ru-RU" b="1" u="sng" dirty="0" smtClean="0">
                <a:solidFill>
                  <a:srgbClr val="0070C0"/>
                </a:solidFill>
              </a:rPr>
              <a:t>Методика мониторинга </a:t>
            </a:r>
            <a:r>
              <a:rPr lang="ru-RU" b="1" u="sng" dirty="0">
                <a:solidFill>
                  <a:srgbClr val="0070C0"/>
                </a:solidFill>
              </a:rPr>
              <a:t>состояния рынка </a:t>
            </a:r>
            <a:r>
              <a:rPr lang="ru-RU" b="1" u="sng" dirty="0" smtClean="0">
                <a:solidFill>
                  <a:srgbClr val="0070C0"/>
                </a:solidFill>
              </a:rPr>
              <a:t>труда.</a:t>
            </a:r>
          </a:p>
          <a:p>
            <a:pPr marL="514350" indent="-514350">
              <a:buAutoNum type="arabicPeriod"/>
            </a:pPr>
            <a:r>
              <a:rPr lang="ru-RU" b="1" i="1" u="sng" dirty="0" smtClean="0"/>
              <a:t>Этап. </a:t>
            </a:r>
            <a:r>
              <a:rPr lang="ru-RU" b="1" i="1" u="sng" dirty="0"/>
              <a:t>Подбор источников информации. </a:t>
            </a:r>
            <a:endParaRPr lang="ru-RU" b="1" i="1" u="sng" dirty="0" smtClean="0"/>
          </a:p>
          <a:p>
            <a:pPr marL="0" indent="0">
              <a:buNone/>
            </a:pPr>
            <a:r>
              <a:rPr lang="ru-RU" dirty="0" smtClean="0"/>
              <a:t>Анализ </a:t>
            </a:r>
            <a:r>
              <a:rPr lang="ru-RU" dirty="0"/>
              <a:t>лучше всего начинать с внешних источников информации. Для этого не потребуется крупных финансовых затрат, т. к. не придется собирать данные заново, а надо будет искать и изучать уже существующие сведения. Необходимо также определить, за какой период будет проводиться исследование, – лучше всего оценивать данные за ближайший промежуток времени, например за прошлый месяц или квартал. Далее следует проанализировать такие ресурсы, как свежие рекламные газеты (хотя бы 2–4 издания на выбор; распространены такие издания, как "Работа для Вас", "Вакансия от А до Я", "Работа и зарплата", "Элитный персонал" и </a:t>
            </a:r>
            <a:r>
              <a:rPr lang="ru-RU" dirty="0" err="1"/>
              <a:t>др</a:t>
            </a:r>
            <a:r>
              <a:rPr lang="ru-RU" dirty="0"/>
              <a:t>). Обширную информацию могут предоставить и специализированные интернет- сайты: SuperJob.ru, Zarplata.ru, Rabota.ru и др.</a:t>
            </a:r>
          </a:p>
        </p:txBody>
      </p:sp>
    </p:spTree>
    <p:extLst>
      <p:ext uri="{BB962C8B-B14F-4D97-AF65-F5344CB8AC3E}">
        <p14:creationId xmlns:p14="http://schemas.microsoft.com/office/powerpoint/2010/main" val="164952246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2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1330</TotalTime>
  <Words>8878</Words>
  <Application>Microsoft Office PowerPoint</Application>
  <PresentationFormat>Экран (4:3)</PresentationFormat>
  <Paragraphs>970</Paragraphs>
  <Slides>158</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158</vt:i4>
      </vt:variant>
    </vt:vector>
  </HeadingPairs>
  <TitlesOfParts>
    <vt:vector size="171" baseType="lpstr">
      <vt:lpstr>Arial</vt:lpstr>
      <vt:lpstr>Calibri</vt:lpstr>
      <vt:lpstr>Candara</vt:lpstr>
      <vt:lpstr>Symbol</vt:lpstr>
      <vt:lpstr>Times New Roman</vt:lpstr>
      <vt:lpstr>Trebuchet MS</vt:lpstr>
      <vt:lpstr>Wingdings</vt:lpstr>
      <vt:lpstr>Wingdings 2</vt:lpstr>
      <vt:lpstr>Тема Office</vt:lpstr>
      <vt:lpstr>Изящная</vt:lpstr>
      <vt:lpstr>1_Изящная</vt:lpstr>
      <vt:lpstr>Волна</vt:lpstr>
      <vt:lpstr>2_Изящная</vt:lpstr>
      <vt:lpstr>Оплата труда на предприятиях малого бизнеса </vt:lpstr>
      <vt:lpstr>Презентация PowerPoint</vt:lpstr>
      <vt:lpstr>  Построение комплексных программ оплаты труда </vt:lpstr>
      <vt:lpstr>Построение комплексных программ оплаты труда</vt:lpstr>
      <vt:lpstr> Построение комплексных программ оплаты труда </vt:lpstr>
      <vt:lpstr>Построение комплексных программ оплаты труда </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Почему не работает старая система оплаты труда?</vt:lpstr>
      <vt:lpstr> Оцениваем кадровую политику </vt:lpstr>
      <vt:lpstr> Оцениваем кадровую политику </vt:lpstr>
      <vt:lpstr> Оцениваем кадровую политику </vt:lpstr>
      <vt:lpstr>Сравниваем существующие системы оплаты труда</vt:lpstr>
      <vt:lpstr>Сравниваем существующие системы оплаты труда</vt:lpstr>
      <vt:lpstr>Сравниваем существующие системы оплаты труда</vt:lpstr>
      <vt:lpstr>Выбираем комплексную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Этапы создания комплексной систему оплаты труда</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Выбираем комплексную систему оплаты труда (Пример 1)</vt:lpstr>
      <vt:lpstr>Построение комплексных программ оплаты труда</vt:lpstr>
      <vt:lpstr>Презентация PowerPoint</vt:lpstr>
      <vt:lpstr>Мотивация трудовой деятельности как элемент и функция управления персоналом</vt:lpstr>
      <vt:lpstr>Мотивация персонала - цели, принципы, виды, формы</vt:lpstr>
      <vt:lpstr>Мотивация персонала - цели, принципы, виды, формы</vt:lpstr>
      <vt:lpstr> Базовые принципы системы мотивации персонала </vt:lpstr>
      <vt:lpstr>Виды мотивации персонала </vt:lpstr>
      <vt:lpstr>Формы мотивации персонала </vt:lpstr>
      <vt:lpstr>Мотивация персонала</vt:lpstr>
      <vt:lpstr>Личная мотивация работника к труду</vt:lpstr>
      <vt:lpstr>Совокупность управленческих воздействий формирующих мотивацию работника к труду</vt:lpstr>
      <vt:lpstr>Совокупность управленческих воздействий формирующих мотивацию работника к труду</vt:lpstr>
      <vt:lpstr>Мотивация трудовой деятельности</vt:lpstr>
      <vt:lpstr>Презентация PowerPoint</vt:lpstr>
      <vt:lpstr>Технология формирования мотивационного механизма</vt:lpstr>
      <vt:lpstr>Технология формирования мотивационного механизма</vt:lpstr>
      <vt:lpstr>Составляющие элементы мотивации персонала</vt:lpstr>
      <vt:lpstr>Составляющие элементы мотивации персонала</vt:lpstr>
      <vt:lpstr>Составляющие материальной мотивации персонала</vt:lpstr>
      <vt:lpstr>Составляющие материальной мотивации персонала</vt:lpstr>
      <vt:lpstr>Составляющие материальной мотивации персонала</vt:lpstr>
      <vt:lpstr>Составляющие косвенно-материальной мотивации персонала</vt:lpstr>
      <vt:lpstr>Разработка системы мотивации</vt:lpstr>
      <vt:lpstr>Разработка системы мотивации персонала по шагам </vt:lpstr>
      <vt:lpstr>Разработка системы мотивации персонала по шагам </vt:lpstr>
      <vt:lpstr>Разработка системы мотивации персонала по шагам </vt:lpstr>
      <vt:lpstr>Разработка системы мотивации персонала по шагам </vt:lpstr>
      <vt:lpstr>Разработка системы мотивации персонала по шагам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Примеры системы мотивации персонала </vt:lpstr>
      <vt:lpstr>Система мотивации работает</vt:lpstr>
      <vt:lpstr>Примеры системы мотивации персонала </vt:lpstr>
      <vt:lpstr>Формирование эффективного мотивационного  механизма в организации</vt:lpstr>
      <vt:lpstr>Презентация PowerPoint</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Диагностика мотивационной среды компании</vt:lpstr>
      <vt:lpstr>Диагностики мотивационной среды компании</vt:lpstr>
      <vt:lpstr>Диагностики мотивационной среды компании</vt:lpstr>
      <vt:lpstr>Презентация PowerPoint</vt:lpstr>
      <vt:lpstr>Современные методики построения системы оплаты труда</vt:lpstr>
      <vt:lpstr>Современные методики построения системы оплаты труда</vt:lpstr>
      <vt:lpstr>Современные методики построения системы оплаты труда</vt:lpstr>
      <vt:lpstr>Современные методики построения системы оплаты труда  Система оплаты труда с применением KPI</vt:lpstr>
      <vt:lpstr>Наиболее распространенные KPI </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Презентация PowerPoint</vt:lpstr>
      <vt:lpstr>Презентация PowerPoint</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Система оплаты труда с применением KPI</vt:lpstr>
      <vt:lpstr>Методический порядок действий</vt:lpstr>
      <vt:lpstr>Презентация PowerPoint</vt:lpstr>
      <vt:lpstr>При разработке системы KPI есть 2 основные ошибки. </vt:lpstr>
      <vt:lpstr>Современные методики построения систем оплаты труда</vt:lpstr>
      <vt:lpstr>Современные методики построения систем оплаты труда</vt:lpstr>
      <vt:lpstr>Современные методики построения систем оплаты труда</vt:lpstr>
      <vt:lpstr>Современные методики построения систем оплаты труда</vt:lpstr>
      <vt:lpstr>Современные методики построения систем оплаты труда</vt:lpstr>
      <vt:lpstr>Современные методики построения систем оплаты труда</vt:lpstr>
      <vt:lpstr>Современные методики построения систем оплаты труда</vt:lpstr>
      <vt:lpstr>Презентация PowerPoint</vt:lpstr>
      <vt:lpstr>Нормативные локальные акты организации об оплате труда</vt:lpstr>
      <vt:lpstr>Нормативные локальные акты организации об оплате труда</vt:lpstr>
      <vt:lpstr>Современные методики построения системы оплаты труда</vt:lpstr>
      <vt:lpstr> </vt:lpstr>
      <vt:lpstr>Составляющие нематериальной мотивации персонала</vt:lpstr>
      <vt:lpstr>Составляющие нематериальной мотивации персонала</vt:lpstr>
      <vt:lpstr>Составляющие нематериальной мотивации персонала</vt:lpstr>
      <vt:lpstr>Внедрение нематериальной мотивации</vt:lpstr>
      <vt:lpstr>Эффект от  применения нематериальной мотивации персонала</vt:lpstr>
      <vt:lpstr>Составляющие нематериальной мотивации персонала</vt:lpstr>
      <vt:lpstr>Оплата труда на предприятиях малого бизнеса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Оплата труда на предприятиях малого бизнеса</dc:title>
  <dc:creator>Екатерина Куклина</dc:creator>
  <cp:lastModifiedBy>Юлиан П. Пичирига</cp:lastModifiedBy>
  <cp:revision>252</cp:revision>
  <dcterms:created xsi:type="dcterms:W3CDTF">2020-11-02T05:40:22Z</dcterms:created>
  <dcterms:modified xsi:type="dcterms:W3CDTF">2020-11-16T04:07:47Z</dcterms:modified>
</cp:coreProperties>
</file>